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3" r:id="rId1"/>
  </p:sldMasterIdLst>
  <p:notesMasterIdLst>
    <p:notesMasterId r:id="rId42"/>
  </p:notesMasterIdLst>
  <p:handoutMasterIdLst>
    <p:handoutMasterId r:id="rId43"/>
  </p:handoutMasterIdLst>
  <p:sldIdLst>
    <p:sldId id="301" r:id="rId2"/>
    <p:sldId id="284" r:id="rId3"/>
    <p:sldId id="276" r:id="rId4"/>
    <p:sldId id="264" r:id="rId5"/>
    <p:sldId id="270" r:id="rId6"/>
    <p:sldId id="302" r:id="rId7"/>
    <p:sldId id="279" r:id="rId8"/>
    <p:sldId id="291" r:id="rId9"/>
    <p:sldId id="293" r:id="rId10"/>
    <p:sldId id="283" r:id="rId11"/>
    <p:sldId id="258" r:id="rId12"/>
    <p:sldId id="257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71" r:id="rId22"/>
    <p:sldId id="256" r:id="rId23"/>
    <p:sldId id="259" r:id="rId24"/>
    <p:sldId id="274" r:id="rId25"/>
    <p:sldId id="260" r:id="rId26"/>
    <p:sldId id="261" r:id="rId27"/>
    <p:sldId id="262" r:id="rId28"/>
    <p:sldId id="287" r:id="rId29"/>
    <p:sldId id="288" r:id="rId30"/>
    <p:sldId id="289" r:id="rId31"/>
    <p:sldId id="275" r:id="rId32"/>
    <p:sldId id="281" r:id="rId33"/>
    <p:sldId id="273" r:id="rId34"/>
    <p:sldId id="282" r:id="rId35"/>
    <p:sldId id="272" r:id="rId36"/>
    <p:sldId id="285" r:id="rId37"/>
    <p:sldId id="286" r:id="rId38"/>
    <p:sldId id="265" r:id="rId39"/>
    <p:sldId id="266" r:id="rId40"/>
    <p:sldId id="267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3" autoAdjust="0"/>
  </p:normalViewPr>
  <p:slideViewPr>
    <p:cSldViewPr>
      <p:cViewPr varScale="1">
        <p:scale>
          <a:sx n="46" d="100"/>
          <a:sy n="46" d="100"/>
        </p:scale>
        <p:origin x="1399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80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0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09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10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10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0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0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04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4:54:05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00" max="5120" units="cm"/>
          <inkml:channel name="Y" type="integer" min="-480" max="1440" units="cm"/>
          <inkml:channel name="T" type="integer" max="2.14748E9" units="dev"/>
        </inkml:traceFormat>
        <inkml:channelProperties>
          <inkml:channelProperty channel="X" name="resolution" value="52.97569" units="1/cm"/>
          <inkml:channelProperty channel="Y" name="resolution" value="57.14286" units="1/cm"/>
          <inkml:channelProperty channel="T" name="resolution" value="1" units="1/dev"/>
        </inkml:channelProperties>
      </inkml:inkSource>
      <inkml:timestamp xml:id="ts0" timeString="2023-03-15T15:46:53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14040 12912 0,'-106'0'62,"36"0"-62,-72 0 16,1 0-16,-35 0 16,35 0-1,-71 0-15,36 0 16,-36 0-16,0 0 15,1 0-15,-36 0 16,35 0-16,0 0 16,1 0-16,-107 0 15,142 0-15,-36 0 16,-35 0-16,106 0 16,-35 0-16,35 0 15,0 0-15,35 0 16,-35 0-16,-36 0 15,36 0-15,0 0 16,70 0-16,-70 0 16,71 0-1,-71 0-15,35 0 0,0 35 16,0-35 0,36 0-16,-1 0 15,1 0-15,-36 0 16,35 0-16,36 0 15,-36 0-15,36 0 16,-71 0-16,71 0 16,-36 0-16,36 0 15,-35 0-15,-1 0 16,0 0-16,36 0 16,0 0-16,-36 0 15,1 0-15,-1 0 16,1 0-16,34 0 15,-34 0-15,-1 0 16,1 0-16,-1 0 16,-35 0-16,36 0 15,-36 0 17,35 0-17,36 0 1,-35 0-16,34 0 15,1 0 1,-71 0-16,71 0 16,0 0-16,-1 0 15,1 0-15,0 0 16,-36 0-16,36 0 16,0 0-16,-36 0 15,1 0-15,70 35 16,-36-35-16,-34 36 15,34-36 1,1 35 0,0-35-1,0 70 1,-1 1-16,36 35 16,-35-36-16,0 36 15,-1 70 1,36-70-16,-35 35 15,35 1-15,-35 34 16,35 0-16,0-35 16,0 1-16,0-1 15,0 35-15,0-35 16,0 36-16,0-107 16,0 71-16,0-70 15,0 70-15,0-71 16,0 1-16,0 70 15,0-70-15,0 34 16,0-69-16,0 34 16,0 36-16,0-35 15,0-1 1,0 1-16,0-36 16,0 0-16,0 1 15,0 34-15,0-34 31,0-1-15,35 0 31,36 0-31,-1 1-1,71-36-15,1 35 16,105-35-16,-1 0 15,37 0-15,-36 0 16,35 0-16,71 0 16,-71 0-16,35-35 15,-34-1-15,-1 1 16,0 0-16,35-36 16,1 36-16,-36 35 15,0-35-15,1-1 16,-72 1-1,72 0-15,-107 35 16,71-35-16,-71 35 16,36 0-16,141-71 15,-177 71-15,71 0 16,-71 0-16,71 0 16,-70 0-16,140-71 15,-105 71-15,0 0 16,-36 0-16,71 0 15,-35-35-15,-1 35 16,-105 0-16,141-35 16,-141 35-16,35-35 15,0 35-15,0-36 16,0 36-16,36-35 16,-36 35-16,-35 0 15,0-35-15,-1 35 16,1 0-16,-35 0 15,-1-36-15,1 1 16,-36 35 0,0 0-16,1-70 31,-36 34-15,0-34-1,0 35 1,0-71-16,0 0 15,0 0-15,-36 36 16,1-1-16,-35-70 16,-1 0-16,71 70 15,-106-70-15,71 70 16,0-70-16,-36 0 16,1 71-16,70-36 15,-71-35-15,36 70 16,35 1-16,0-36 15,-36 35-15,36 1 16,0-36-16,0 0 16,0 35-1,0 1 1,0 35-16,0-71 16,0 71-16,0-36 15,0 36 1,0-1-1,0 1-15,0 0 16,0 0 0,0-1-1,0 1 1,-35-35 15,0 34 0,-36-34-15,-70 34 0,35 1-16,36 35 15,34-35-15,-34 35 16,-36 0-16,0 0 16,36 0-16,-36 0 15,35 0 1,1 0-16,35 0 15,-71 0-15,0 0 16,35 0 0,36 0-16,-71 0 15,0 0-15,71 0 16,-71 35 0,71-35-1,0 0-15,-1 0 16,1 0-1,0 0-15,35 35 16,-71-35 0,36 0 15,-36 0 16,36 36-16,-35-36 0,70 35-15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A8F34C-B7E8-925E-4CF3-B910FB7F1F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CF410-43B6-D8E9-D9BA-D4F77C4D9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ADF308-EA5C-43F6-B920-8732FB505C5D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E21A9D-4626-130E-FEFA-0696FAC15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B5DA98-5AAC-6D36-DC8B-51CF2F4FF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56AE2-7157-8139-5D31-88C4D97EA0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748B6-B2CB-3772-5B14-1FDA3EDF3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C7127B-983E-48DA-B601-00F446412E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F732316-C175-C77F-1B77-B9090B50DD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C72EE5C-807D-BA17-DD5F-829340061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E66B1FC-522F-2B9A-9BD1-B6478A948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B473CF2-6E5F-4F8C-A02A-A251893DF15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13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F732316-C175-C77F-1B77-B9090B50DD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C72EE5C-807D-BA17-DD5F-829340061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E66B1FC-522F-2B9A-9BD1-B6478A948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B473CF2-6E5F-4F8C-A02A-A251893DF152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2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F732316-C175-C77F-1B77-B9090B50DD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C72EE5C-807D-BA17-DD5F-829340061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E66B1FC-522F-2B9A-9BD1-B6478A948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B473CF2-6E5F-4F8C-A02A-A251893DF152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0F3A6-56B5-FE40-2F06-591ABB62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896F3-A430-4E93-DAD1-B4DA636E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24ED4-C5E0-44E5-2321-D25BE480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DEB9-5D32-44B5-A552-A756BA2A7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FE130-B20C-F6FB-8BE4-BECFF964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2DB7-2516-2095-43D3-B056A947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A64A6-1EAF-5916-D412-F10A9C81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0586-9EDE-4607-8764-8B83DE7A1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7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C78A8-2D0E-1468-21AE-8E591E1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423CE-1E87-E766-1E81-16D0DE1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28C4-7438-1B0A-84AC-6F90EBBC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0E54-CA94-49B2-92A1-CC371D097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9A58A55-30EE-0816-5DA7-A5BA1B0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2088EE5C-AF96-19F9-DFBC-A40F0B3E9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9732150-5DC1-DE4B-030B-A2F11D1A0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5018A-C1CE-4573-9DB2-B8E06DD29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4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BBD0B-BE67-EA59-AF58-08CDA0E3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41F2C-A4B7-7567-7B68-AF1DA288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2208C-86FA-61AD-F30F-A51FA98A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05F7A-084D-463E-8049-6FBB5482D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8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0F12-3C8F-DF5B-5111-E45CA5DB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2831D-1168-26F4-54C3-28B8DC62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52DBF-73A9-4C5A-0B63-848FD7AE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0439-21BB-4FED-9A61-AF3001BF5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7086C-66D9-6CE4-E1B8-84DBFA09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019CD7-CD61-7947-9E61-B2E9D5BD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5614F-7ABE-8C11-B327-F3DF303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358F-BF5C-4CDF-8B03-21A84D2C1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6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06B21A-79D8-4B7B-C434-26677190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A0A10E-6711-7056-6BB4-026E9693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A662ED-FC7F-F937-45D2-F0E3A99C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851A-C70C-44D3-8E23-529B9A7A2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5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9D2313-CE6F-AA57-6286-1AAE10A7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1794F2-54B4-D7ED-02B0-D4556CE3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3AE476-6615-302B-7ACF-08677432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5111B-C139-4B5E-90D0-C344C0055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C8D643-801E-DEE0-6E5D-A8D12BCB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F6DEA4-648B-7365-4A8C-368AFA38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C0ACCA-2B18-7F4E-54DE-6817753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B608F-5E29-4EF6-8A21-D9C155260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8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2CFBE4-A8A6-129E-5D98-A42FE908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9A9FFA-0F70-36A8-23B8-C186B785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A2469E-FDA0-6C74-57E8-1031F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8B116-6F26-4F13-8C9F-4CD86CD67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3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1139C9-3A7C-F09F-3176-AC02F703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693190-F33D-DC76-3E4F-A5DA03D6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1C22DA-590C-8971-DFAD-19119584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1381D-2A24-418E-A87C-4B5C0BF35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3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95D3740-EE03-E0A8-004E-DD6B6F7EFB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9418AB-37CD-C0CA-5551-19C586B2E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E8E7E-9C35-946F-3C4F-F35AB2AA8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83698-A16B-70A3-D9D8-98683B39A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C5A9A-D09A-8944-133F-C8F0475A8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BD9436-CC1B-4283-951B-5A07CEA8B0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robinson@isionline.org" TargetMode="External"/><Relationship Id="rId2" Type="http://schemas.openxmlformats.org/officeDocument/2006/relationships/hyperlink" Target="mailto:finance@isionline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ycomonline.com/" TargetMode="External"/><Relationship Id="rId5" Type="http://schemas.openxmlformats.org/officeDocument/2006/relationships/hyperlink" Target="https://financeisi.weebly.com/" TargetMode="External"/><Relationship Id="rId4" Type="http://schemas.openxmlformats.org/officeDocument/2006/relationships/hyperlink" Target="mailto:reimbursements@isionline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paylocity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customXml" Target="../ink/ink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customXml" Target="../ink/ink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E8DA7-55F9-9A65-249C-DE4FC4BD887C}"/>
              </a:ext>
            </a:extLst>
          </p:cNvPr>
          <p:cNvSpPr txBox="1"/>
          <p:nvPr/>
        </p:nvSpPr>
        <p:spPr>
          <a:xfrm>
            <a:off x="228600" y="838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Finance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05590-07A3-3EDC-81C9-36B886668BB6}"/>
              </a:ext>
            </a:extLst>
          </p:cNvPr>
          <p:cNvSpPr txBox="1"/>
          <p:nvPr/>
        </p:nvSpPr>
        <p:spPr>
          <a:xfrm>
            <a:off x="228600" y="22098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Sheldon Jantz, Finance Manager	719-538-4923	</a:t>
            </a:r>
            <a:r>
              <a:rPr lang="en-US" dirty="0">
                <a:hlinkClick r:id="rId2"/>
              </a:rPr>
              <a:t>finance@isionline.org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Lisa Robinson, Staff Accountant	719-538-4915	</a:t>
            </a:r>
            <a:r>
              <a:rPr lang="en-US" dirty="0">
                <a:hlinkClick r:id="rId3"/>
              </a:rPr>
              <a:t>srobinson@isionline.org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Christine Holland, Min Adv Coord	</a:t>
            </a:r>
            <a:r>
              <a:rPr lang="en-US" sz="2000" dirty="0"/>
              <a:t>719-538-492 </a:t>
            </a:r>
            <a:r>
              <a:rPr lang="en-US" sz="1200" dirty="0"/>
              <a:t>       </a:t>
            </a:r>
            <a:r>
              <a:rPr lang="en-US" sz="1600" dirty="0">
                <a:hlinkClick r:id="rId4"/>
              </a:rPr>
              <a:t>reimbursements@isionline.org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HTTPS://FINANCEISI.WEEBLY.COM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2000" dirty="0">
                <a:hlinkClick r:id="rId6"/>
              </a:rPr>
              <a:t>www.Paycomonline.com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alendarbudget.com/wordpress/wp-content/uploads/2008/10/financial-planning-process.jpg">
            <a:extLst>
              <a:ext uri="{FF2B5EF4-FFF2-40B4-BE49-F238E27FC236}">
                <a16:creationId xmlns:a16="http://schemas.microsoft.com/office/drawing/2014/main" id="{01257876-33BD-B791-D9F8-6591BE76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105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E167D2D6-A5A4-8140-FDA4-C39AD994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434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5400">
                <a:latin typeface="Arial Black" panose="020B0A04020102020204" pitchFamily="34" charset="0"/>
              </a:rPr>
              <a:t>Budgets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ntyrrell\Local Settings\Temporary Internet Files\Content.IE5\H5GW0T10\MP900448669[1].jpg">
            <a:extLst>
              <a:ext uri="{FF2B5EF4-FFF2-40B4-BE49-F238E27FC236}">
                <a16:creationId xmlns:a16="http://schemas.microsoft.com/office/drawing/2014/main" id="{7EB128C0-C650-FAD8-F740-5D0E4731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D8415300-16C9-04A6-2F93-654A6CEC3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066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Budget Worksheets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A2B96D8-F7DC-BDAA-EE47-856D2F1B6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077200" cy="55626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 with your Regional Field Director (RFD) to complete the budget worksheet.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you are commissioned, licensed or ordained minister, then you are eligible for a housing allowance.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Housing allowances need to be approved by the ISI Board of Directors. Doug Shaw has interim approval authorization.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Generally, changes may be made to your budget only during the annual budgeting process.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:\Documents and Settings\ntyrrell\Local Settings\Temporary Internet Files\Content.IE5\H5GW0T10\MP900448669[1].jpg">
            <a:extLst>
              <a:ext uri="{FF2B5EF4-FFF2-40B4-BE49-F238E27FC236}">
                <a16:creationId xmlns:a16="http://schemas.microsoft.com/office/drawing/2014/main" id="{654C5A65-C77E-9BCD-D884-01E6E45E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469DB3FD-9C4C-BFBC-3ED3-947E45B5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Budget Worksheets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37AB18-2260-D1ED-C82A-D40F9CA8F1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Salary split between Housing/Living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FICA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Ministry Expenses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Escrow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Staff Service Allocation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Total Amount to Raise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59C10-5E1B-165F-F5C5-C6C50A9EC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3" y="1623760"/>
            <a:ext cx="4505954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9ECB1-9848-16C9-AD14-E3C166BB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307"/>
            <a:ext cx="9144000" cy="50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A9164-6B94-3D80-4517-AB6C1C11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8" y="0"/>
            <a:ext cx="4971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7DA7AF-FEB8-AB79-AAAA-A2321D2E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688" y="0"/>
            <a:ext cx="6424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E819D-A353-B4D6-10BD-48DC563E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952750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FAC6A-BFDD-8BF9-FB8E-B33497F0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02" y="1314155"/>
            <a:ext cx="4267796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54DE6D-2608-32E6-0C3D-F5CAF3A83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9" y="0"/>
            <a:ext cx="8827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11067-5B0A-C46F-E516-268052E6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6" y="0"/>
            <a:ext cx="8679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Documents and Settings\ntyrrell\Local Settings\Temporary Internet Files\Content.IE5\FILDHYPK\MP900422458[1].jpg">
            <a:extLst>
              <a:ext uri="{FF2B5EF4-FFF2-40B4-BE49-F238E27FC236}">
                <a16:creationId xmlns:a16="http://schemas.microsoft.com/office/drawing/2014/main" id="{7C34C64F-3FC0-F583-4A90-DE05B7C8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E9DA432F-FA45-F488-BCA4-691BF493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3163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5400">
                <a:latin typeface="Arial Black" panose="020B0A04020102020204" pitchFamily="34" charset="0"/>
              </a:rPr>
              <a:t>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B689F8-1FF0-4DC4-C0D7-858D70C5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02" y="0"/>
            <a:ext cx="450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BBA385-7F0F-3583-0F26-92CE8D19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Questions?????</a:t>
            </a:r>
          </a:p>
        </p:txBody>
      </p:sp>
      <p:pic>
        <p:nvPicPr>
          <p:cNvPr id="34819" name="Picture 3" descr="C:\Documents and Settings\ntyrrell\Local Settings\Temporary Internet Files\Content.IE5\FILDHYPK\MC900434411[1].wmf">
            <a:extLst>
              <a:ext uri="{FF2B5EF4-FFF2-40B4-BE49-F238E27FC236}">
                <a16:creationId xmlns:a16="http://schemas.microsoft.com/office/drawing/2014/main" id="{B6F02217-E124-7EB8-326A-6320DE72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867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>
            <a:extLst>
              <a:ext uri="{FF2B5EF4-FFF2-40B4-BE49-F238E27FC236}">
                <a16:creationId xmlns:a16="http://schemas.microsoft.com/office/drawing/2014/main" id="{A6F23840-98C6-5DDC-557B-3E12AF204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2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F4C907-93F7-6245-1C52-3899C9C93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Payroll</a:t>
            </a:r>
          </a:p>
        </p:txBody>
      </p:sp>
      <p:pic>
        <p:nvPicPr>
          <p:cNvPr id="5123" name="Picture 6" descr="C:\Documents and Settings\ntyrrell\Desktop\Power Point\51045955[1].jpg">
            <a:extLst>
              <a:ext uri="{FF2B5EF4-FFF2-40B4-BE49-F238E27FC236}">
                <a16:creationId xmlns:a16="http://schemas.microsoft.com/office/drawing/2014/main" id="{432F8A8D-B7C0-2B41-D1D2-559B8CEFE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B42B19-3D39-90F9-6CD4-1D03BDDBD05E}"/>
              </a:ext>
            </a:extLst>
          </p:cNvPr>
          <p:cNvSpPr txBox="1"/>
          <p:nvPr/>
        </p:nvSpPr>
        <p:spPr>
          <a:xfrm>
            <a:off x="838200" y="1295400"/>
            <a:ext cx="3276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24510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Documents and Settings\ntyrrell\Local Settings\Temporary Internet Files\Content.IE5\WJH94E4I\MP900309636[1].jpg">
            <a:extLst>
              <a:ext uri="{FF2B5EF4-FFF2-40B4-BE49-F238E27FC236}">
                <a16:creationId xmlns:a16="http://schemas.microsoft.com/office/drawing/2014/main" id="{B041B96D-6CA6-0428-9C47-6DB0A0B7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FC1019D9-739A-2C56-2DFA-000362FEF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When will I be paid?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6A545D0-E9AF-3B63-FC6E-066AADAB6F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Payroll is paid once each month on the 15th for salaried field staff.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Pay for current month’s work, 1</a:t>
            </a:r>
            <a:r>
              <a:rPr lang="en-US" baseline="30000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st</a:t>
            </a:r>
            <a:r>
              <a:rPr lang="en-US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 - 31</a:t>
            </a:r>
            <a:r>
              <a:rPr lang="en-US" baseline="30000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st</a:t>
            </a:r>
            <a:r>
              <a:rPr lang="en-US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For hourly staff, the payroll is on the 15th and the last day of the month.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If the 15th or the last day of the month falls on a weekend or holiday, payday is on the last business day prior to those dates</a:t>
            </a:r>
            <a:r>
              <a:rPr lang="en-US" dirty="0">
                <a:solidFill>
                  <a:srgbClr val="FFFF99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6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ntyrrell\Local Settings\Temporary Internet Files\Content.IE5\WJH94E4I\MP900309636[1].jpg">
            <a:extLst>
              <a:ext uri="{FF2B5EF4-FFF2-40B4-BE49-F238E27FC236}">
                <a16:creationId xmlns:a16="http://schemas.microsoft.com/office/drawing/2014/main" id="{4EC0583C-D569-7544-BA67-22F1DA30E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C59CFE34-EE3F-D28E-4878-B40137D3E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77813"/>
            <a:ext cx="7467600" cy="1063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400" b="1" dirty="0">
                <a:latin typeface="Arial Black" pitchFamily="34" charset="0"/>
              </a:rPr>
              <a:t>When do I start receiving a paycheck?</a:t>
            </a:r>
            <a:endParaRPr lang="en-US" sz="3400" dirty="0">
              <a:latin typeface="Arial Black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AF78CD3-786E-081B-2524-760FF77BB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When a new employee starts with ISI, they are put on what is called Partnership Development (PD). That means they do not actually work full-time with students, but are actively engaged in raising support and a donor base. Each employee works closely with one of our PD coaches until they are at 100+% support level or 2 </a:t>
            </a:r>
            <a:r>
              <a:rPr lang="en-US" sz="2400" dirty="0" err="1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yrs</a:t>
            </a:r>
            <a:r>
              <a:rPr lang="en-US" sz="2400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 has passed. As the employee raises their support level, the PD coach will notify the Finance Department to start paying a percentage of their budgeted salary until they reach a support level that enables them to be fully paid.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rgbClr val="663300"/>
                  </a:solidFill>
                </a:ln>
                <a:solidFill>
                  <a:srgbClr val="FFFF99"/>
                </a:solidFill>
                <a:latin typeface="Arial Black" pitchFamily="34" charset="0"/>
              </a:rPr>
              <a:t>Once an employee is released to receive Partial Salary (PS) paychecks, we will start tracking shortages in salary.</a:t>
            </a:r>
          </a:p>
        </p:txBody>
      </p:sp>
    </p:spTree>
    <p:extLst>
      <p:ext uri="{BB962C8B-B14F-4D97-AF65-F5344CB8AC3E}">
        <p14:creationId xmlns:p14="http://schemas.microsoft.com/office/powerpoint/2010/main" val="6364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ntyrrell\Local Settings\Temporary Internet Files\Content.IE5\GNPRDGYY\MP900406825[1].jpg">
            <a:extLst>
              <a:ext uri="{FF2B5EF4-FFF2-40B4-BE49-F238E27FC236}">
                <a16:creationId xmlns:a16="http://schemas.microsoft.com/office/drawing/2014/main" id="{37548EBB-4D5F-0DF7-601A-E86FB71D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21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5AA3E18C-75F6-3AF8-6D4B-8323A3EBC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0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</a:rPr>
              <a:t>How will I be paid?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0E00FE0-31A0-39AC-5767-4E383FF43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7467600" cy="464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Check or Direct Deposit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Direct Deposit is the preferred method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ISI provides an electronic paystub by logging onto the Payroll system with your unique login.  You will receive this login information from People Services.  The Payroll website is: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https://login.paylocity.com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Checks are mailed to arrive, hopefully, by the pay date.</a:t>
            </a:r>
          </a:p>
        </p:txBody>
      </p:sp>
    </p:spTree>
    <p:extLst>
      <p:ext uri="{BB962C8B-B14F-4D97-AF65-F5344CB8AC3E}">
        <p14:creationId xmlns:p14="http://schemas.microsoft.com/office/powerpoint/2010/main" val="13794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Documents and Settings\ntyrrell\Local Settings\Temporary Internet Files\Content.IE5\8FD66I0V\MC900432574[1].png">
            <a:extLst>
              <a:ext uri="{FF2B5EF4-FFF2-40B4-BE49-F238E27FC236}">
                <a16:creationId xmlns:a16="http://schemas.microsoft.com/office/drawing/2014/main" id="{4820F59A-306A-5F1C-5D06-67CCD25B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F9FE1532-F8DE-7023-621E-3EEEACC41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28625"/>
            <a:ext cx="7775575" cy="769938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Black" panose="020B0A04020102020204" pitchFamily="34" charset="0"/>
              </a:rPr>
              <a:t>How is payroll calculated?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34EA02-0F09-45C0-FDCA-82F433D467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467600" cy="5105400"/>
          </a:xfrm>
        </p:spPr>
        <p:txBody>
          <a:bodyPr/>
          <a:lstStyle/>
          <a:p>
            <a:pPr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Pay for a particular month is based on your fund balance at the end of the prior month.</a:t>
            </a:r>
          </a:p>
          <a:p>
            <a:pPr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The Finance Team calculates your ending fund balance for the prior month. (How?)</a:t>
            </a:r>
          </a:p>
          <a:p>
            <a:pPr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Short pay (underpaid compared to budget)</a:t>
            </a:r>
          </a:p>
          <a:p>
            <a:pPr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Back pay (Short pay actually paid out)</a:t>
            </a:r>
          </a:p>
          <a:p>
            <a:pPr lvl="1"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Allowed two full years to raise back pay before you lose it.</a:t>
            </a:r>
          </a:p>
          <a:p>
            <a:pPr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Married couples - Both work for ISI</a:t>
            </a:r>
          </a:p>
        </p:txBody>
      </p:sp>
    </p:spTree>
    <p:extLst>
      <p:ext uri="{BB962C8B-B14F-4D97-AF65-F5344CB8AC3E}">
        <p14:creationId xmlns:p14="http://schemas.microsoft.com/office/powerpoint/2010/main" val="36270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:\Documents and Settings\ntyrrell\Local Settings\Temporary Internet Files\Content.IE5\D56HS786\MP900390100[1].jpg">
            <a:extLst>
              <a:ext uri="{FF2B5EF4-FFF2-40B4-BE49-F238E27FC236}">
                <a16:creationId xmlns:a16="http://schemas.microsoft.com/office/drawing/2014/main" id="{1F1164C7-9743-DD42-22FB-06088DBB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B1032F9A-3615-EA64-BE93-639001EE9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Payroll Calculations</a:t>
            </a:r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DAB37857-208C-10EA-9A50-9A059C4F93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95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Your gross pay will be the lesser of your budgeted salary or your fund balance at the end of the prior month.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ISI sponsored, pre-tax dental, vision, life  premiums, and FSA/HSA amounts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Housing Allowance is paid first.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 be lessened if participating in the above plans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Living Allowance is paid next.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Housing and/or Living Allowance, which we pay you is based upon your submitted and approved annual budget.</a:t>
            </a:r>
          </a:p>
        </p:txBody>
      </p:sp>
    </p:spTree>
    <p:extLst>
      <p:ext uri="{BB962C8B-B14F-4D97-AF65-F5344CB8AC3E}">
        <p14:creationId xmlns:p14="http://schemas.microsoft.com/office/powerpoint/2010/main" val="8129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86193D6-CA87-CC70-48A9-3B350AAF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Payroll is Calculated	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A8B4093-BBC7-D990-9A6A-E06B86B5B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" y="1600200"/>
            <a:ext cx="6486525" cy="3695700"/>
          </a:xfrm>
        </p:spPr>
      </p:pic>
    </p:spTree>
    <p:extLst>
      <p:ext uri="{BB962C8B-B14F-4D97-AF65-F5344CB8AC3E}">
        <p14:creationId xmlns:p14="http://schemas.microsoft.com/office/powerpoint/2010/main" val="36690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D70E390-6DEE-4C85-FE04-252D4F7B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Payroll is Calculated	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3654367A-8B32-BB6B-EA5F-4D6A473254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7691438" cy="3962400"/>
          </a:xfrm>
        </p:spPr>
      </p:pic>
    </p:spTree>
    <p:extLst>
      <p:ext uri="{BB962C8B-B14F-4D97-AF65-F5344CB8AC3E}">
        <p14:creationId xmlns:p14="http://schemas.microsoft.com/office/powerpoint/2010/main" val="1802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CF3673C8-87C3-8DAE-DC91-23C67FF89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01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>
            <a:extLst>
              <a:ext uri="{FF2B5EF4-FFF2-40B4-BE49-F238E27FC236}">
                <a16:creationId xmlns:a16="http://schemas.microsoft.com/office/drawing/2014/main" id="{D406B0C7-ED4B-0174-2FE8-2285EC8A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85800"/>
            <a:ext cx="2286000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900"/>
              <a:t>3200 Finance Department (3200)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DA5C30-BF51-87AD-53A0-0454244DDA77}"/>
                  </a:ext>
                </a:extLst>
              </p14:cNvPr>
              <p14:cNvContentPartPr/>
              <p14:nvPr/>
            </p14:nvContentPartPr>
            <p14:xfrm>
              <a:off x="4163489" y="2373383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DA5C30-BF51-87AD-53A0-0454244DDA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4489" y="23643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D03DD0D-307E-449F-5905-C451E47F608A}"/>
                  </a:ext>
                </a:extLst>
              </p14:cNvPr>
              <p14:cNvContentPartPr/>
              <p14:nvPr/>
            </p14:nvContentPartPr>
            <p14:xfrm>
              <a:off x="3877649" y="2386343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D03DD0D-307E-449F-5905-C451E47F60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9009" y="237770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8D90ACA-31DE-CF31-5784-DCC4F8127667}"/>
              </a:ext>
            </a:extLst>
          </p:cNvPr>
          <p:cNvGrpSpPr/>
          <p:nvPr/>
        </p:nvGrpSpPr>
        <p:grpSpPr>
          <a:xfrm>
            <a:off x="3573089" y="2438183"/>
            <a:ext cx="360" cy="360"/>
            <a:chOff x="3573089" y="243818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10C2868-DE68-7E04-5DEF-6684BEE236F5}"/>
                    </a:ext>
                  </a:extLst>
                </p14:cNvPr>
                <p14:cNvContentPartPr/>
                <p14:nvPr/>
              </p14:nvContentPartPr>
              <p14:xfrm>
                <a:off x="3573089" y="2438183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10C2868-DE68-7E04-5DEF-6684BEE236F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64449" y="24295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F2E78E-95C6-8274-0507-919A18A5E239}"/>
                    </a:ext>
                  </a:extLst>
                </p14:cNvPr>
                <p14:cNvContentPartPr/>
                <p14:nvPr/>
              </p14:nvContentPartPr>
              <p14:xfrm>
                <a:off x="3573089" y="2438183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F2E78E-95C6-8274-0507-919A18A5E23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64449" y="24295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A9B0DB0-AAB7-BDA2-D317-F8E1163A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Payroll is Calculated	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6F95B91-B0C5-AB4F-0B34-C71CF1ACC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5410200" cy="4467225"/>
          </a:xfrm>
        </p:spPr>
      </p:pic>
    </p:spTree>
    <p:extLst>
      <p:ext uri="{BB962C8B-B14F-4D97-AF65-F5344CB8AC3E}">
        <p14:creationId xmlns:p14="http://schemas.microsoft.com/office/powerpoint/2010/main" val="17210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ntyrrell\Local Settings\Temporary Internet Files\Content.IE5\8FD66I0V\MP900422130[1].jpg">
            <a:extLst>
              <a:ext uri="{FF2B5EF4-FFF2-40B4-BE49-F238E27FC236}">
                <a16:creationId xmlns:a16="http://schemas.microsoft.com/office/drawing/2014/main" id="{1F582DF9-D5A8-D589-30E0-AAE16D86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624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9432ED52-3299-6982-C78C-D7CDCD6A8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Flexible Spending Account (FSA)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F878524-1F06-14B7-4B76-8133548945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Pre-tax voluntary deduction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Administered by 3</a:t>
            </a:r>
            <a:r>
              <a:rPr lang="en-US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party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Medical expenses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Non-employer Sponsored Insurance Premiums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Qualified transportation expenses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Dependent Day Care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Additional information in your handouts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ntyrrell\Local Settings\Temporary Internet Files\Content.IE5\8FD66I0V\MP900422130[1].jpg">
            <a:extLst>
              <a:ext uri="{FF2B5EF4-FFF2-40B4-BE49-F238E27FC236}">
                <a16:creationId xmlns:a16="http://schemas.microsoft.com/office/drawing/2014/main" id="{32E3F641-7B7A-A84A-A209-B8A7194F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814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D3DEF15E-4FB5-1137-6937-ACEF38A60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Health Savings Account (HSA)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F9CEDDB-6CD6-7542-A923-580773EAAA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Pre-tax voluntary deduction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Administered by 3</a:t>
            </a:r>
            <a:r>
              <a:rPr lang="en-US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 party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Medical expenses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Requires that you are enrolled in a High Deductible High Premium (HDHP) insurance plan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itchFamily="34" charset="0"/>
                <a:cs typeface="Arial" pitchFamily="34" charset="0"/>
              </a:rPr>
              <a:t>Grows from year to year [don’t lose it]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Documents and Settings\ntyrrell\Local Settings\Temporary Internet Files\Content.IE5\8FD66I0V\MP900439295[1].jpg">
            <a:extLst>
              <a:ext uri="{FF2B5EF4-FFF2-40B4-BE49-F238E27FC236}">
                <a16:creationId xmlns:a16="http://schemas.microsoft.com/office/drawing/2014/main" id="{03A6CE57-BC6F-EE12-B6AB-4D40421B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7B0C86B5-9585-ABCE-5CE7-DB990944F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Retirement Savings Plan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A718EF6-DE3B-D4E7-2281-D7F62F0E2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403(b)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Guidestone Financial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Roth Option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Matching funds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Auto Enrollment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Auto </a:t>
            </a:r>
            <a:r>
              <a:rPr lang="en-US" b="1" dirty="0" err="1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Escallation</a:t>
            </a:r>
            <a:endParaRPr lang="en-US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9C4353-B5FE-BAB2-C6AC-8BD6E8225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payroll deductions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1603E25-34A0-A7EA-35FA-DC1E6A199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Term Life Insurance</a:t>
            </a:r>
          </a:p>
          <a:p>
            <a:pPr eaLnBrk="1" hangingPunct="1"/>
            <a:r>
              <a:rPr lang="en-US" altLang="en-US"/>
              <a:t>Vision</a:t>
            </a:r>
          </a:p>
          <a:p>
            <a:pPr eaLnBrk="1" hangingPunct="1"/>
            <a:r>
              <a:rPr lang="en-US" altLang="en-US"/>
              <a:t>Dental</a:t>
            </a:r>
          </a:p>
          <a:p>
            <a:pPr eaLnBrk="1" hangingPunct="1"/>
            <a:endParaRPr lang="en-US" altLang="en-US"/>
          </a:p>
        </p:txBody>
      </p:sp>
      <p:pic>
        <p:nvPicPr>
          <p:cNvPr id="24580" name="Picture 5" descr="C:\Documents and Settings\ntyrrell\Local Settings\Temporary Internet Files\Content.IE5\8FD66I0V\MP900384909[1].jpg">
            <a:extLst>
              <a:ext uri="{FF2B5EF4-FFF2-40B4-BE49-F238E27FC236}">
                <a16:creationId xmlns:a16="http://schemas.microsoft.com/office/drawing/2014/main" id="{1AC19A26-FC0B-5276-E6AD-99DEA3BE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5052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:\Documents and Settings\ntyrrell\Local Settings\Temporary Internet Files\Content.IE5\VMI1TGTF\MC900447145[1].jpg">
            <a:extLst>
              <a:ext uri="{FF2B5EF4-FFF2-40B4-BE49-F238E27FC236}">
                <a16:creationId xmlns:a16="http://schemas.microsoft.com/office/drawing/2014/main" id="{DCFA77FA-B7D8-1813-3481-7C17C74C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060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 descr="C:\Documents and Settings\ntyrrell\Local Settings\Temporary Internet Files\Content.IE5\WJH94E4I\MP900313953[1].jpg">
            <a:extLst>
              <a:ext uri="{FF2B5EF4-FFF2-40B4-BE49-F238E27FC236}">
                <a16:creationId xmlns:a16="http://schemas.microsoft.com/office/drawing/2014/main" id="{44495866-C1A6-6A17-12F7-212353A2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4082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Documents and Settings\ntyrrell\Local Settings\Temporary Internet Files\Content.IE5\7GZ73OR7\MP900422392[1].jpg">
            <a:extLst>
              <a:ext uri="{FF2B5EF4-FFF2-40B4-BE49-F238E27FC236}">
                <a16:creationId xmlns:a16="http://schemas.microsoft.com/office/drawing/2014/main" id="{FFFBB733-DFB4-5C4B-62CD-B7C4AED2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7C8CA788-49E3-D12C-4559-9116D0E1BE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61722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PAYROLL TAXES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E4D0AFC-596F-D548-420B-4226957C77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934200" cy="43434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Please note, the following is general information.  We do not have the expertise or all your personal information to provide tax advice or prepare your taxes. </a:t>
            </a:r>
          </a:p>
        </p:txBody>
      </p:sp>
    </p:spTree>
    <p:extLst>
      <p:ext uri="{BB962C8B-B14F-4D97-AF65-F5344CB8AC3E}">
        <p14:creationId xmlns:p14="http://schemas.microsoft.com/office/powerpoint/2010/main" val="2835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ntyrrell\Local Settings\Temporary Internet Files\Content.IE5\7GZ73OR7\MP900422392[1].jpg">
            <a:extLst>
              <a:ext uri="{FF2B5EF4-FFF2-40B4-BE49-F238E27FC236}">
                <a16:creationId xmlns:a16="http://schemas.microsoft.com/office/drawing/2014/main" id="{1BECBA55-CC7D-3B1C-2F1A-F0AC2FE6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4AFADDDC-E898-2591-A0AB-4EF0BCAEE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61722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PAYROLL TAXES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0D2F1B-E08A-4E92-3C28-C8B5505DE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ISI withholds Federal I</a:t>
            </a:r>
            <a:r>
              <a:rPr lang="en-US" sz="2600" b="1" dirty="0" err="1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ncome</a:t>
            </a:r>
            <a:r>
              <a:rPr lang="en-US" sz="2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Taxes on the taxable portion of your income. The payroll department </a:t>
            </a:r>
            <a:r>
              <a:rPr lang="en-US" sz="2600" b="1" dirty="0" err="1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n-US" sz="2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 required to have a completed W-4 on file to properly withhold Federal Income Taxes.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600" b="1" dirty="0">
              <a:ln w="12700">
                <a:solidFill>
                  <a:srgbClr val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600" b="1" dirty="0">
              <a:ln w="12700">
                <a:solidFill>
                  <a:srgbClr val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We do not have employees in AK, AL, DC, DE, ND, NH, OH, OK, RI, VT, WI, WV, &amp; WY</a:t>
            </a:r>
          </a:p>
        </p:txBody>
      </p:sp>
    </p:spTree>
    <p:extLst>
      <p:ext uri="{BB962C8B-B14F-4D97-AF65-F5344CB8AC3E}">
        <p14:creationId xmlns:p14="http://schemas.microsoft.com/office/powerpoint/2010/main" val="23281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ntyrrell\Local Settings\Temporary Internet Files\Content.IE5\7GZ73OR7\MP900422392[1].jpg">
            <a:extLst>
              <a:ext uri="{FF2B5EF4-FFF2-40B4-BE49-F238E27FC236}">
                <a16:creationId xmlns:a16="http://schemas.microsoft.com/office/drawing/2014/main" id="{B6E1B89A-388C-EBCD-730A-FE6C3AA0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B5A88FB2-5C3D-3962-F2A2-F14CC7116C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61722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PAYROLL TAXES</a:t>
            </a: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B0952960-466D-D6A3-729B-19DAD24F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FICA (Federal Insured Contribution Act) is withheld from the employee’s pay and is matched by the employer (from funds in your ministry account).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Documents and Settings\ntyrrell\Local Settings\Temporary Internet Files\Content.IE5\H5GW0T10\MP900433113[1].jpg">
            <a:extLst>
              <a:ext uri="{FF2B5EF4-FFF2-40B4-BE49-F238E27FC236}">
                <a16:creationId xmlns:a16="http://schemas.microsoft.com/office/drawing/2014/main" id="{6525228B-1356-ECD0-56BD-AF62428E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7D894BEC-C079-C984-6911-F64F8C017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</a:rPr>
              <a:t>Commissioned, Licensed or Ordained Ministers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358BC2F-24A4-3C1A-A45B-EE51A1EDA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8975" y="1679575"/>
            <a:ext cx="7766050" cy="445135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Ministers are considered self-employed in regards to social security.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They are covered by the Self Employment Contributions Act (SECA).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not allowed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to withhold FICA or match it with the employer’s share.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Additional federal taxes may be withheld to cover the minister’s self employment tax liability (SECA).</a:t>
            </a:r>
          </a:p>
        </p:txBody>
      </p:sp>
    </p:spTree>
    <p:extLst>
      <p:ext uri="{BB962C8B-B14F-4D97-AF65-F5344CB8AC3E}">
        <p14:creationId xmlns:p14="http://schemas.microsoft.com/office/powerpoint/2010/main" val="36266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ntyrrell\Local Settings\Temporary Internet Files\Content.IE5\H5GW0T10\MP900433113[1].jpg">
            <a:extLst>
              <a:ext uri="{FF2B5EF4-FFF2-40B4-BE49-F238E27FC236}">
                <a16:creationId xmlns:a16="http://schemas.microsoft.com/office/drawing/2014/main" id="{6948320C-4FD7-6CB4-0FBF-61BF2E83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5D7A04E8-1691-2660-2525-5C566BF7A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-90488"/>
            <a:ext cx="7772400" cy="90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43FE2356-55FB-C3D9-E63E-71F53E9AC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04800"/>
            <a:ext cx="7772400" cy="6096000"/>
          </a:xfrm>
        </p:spPr>
        <p:txBody>
          <a:bodyPr/>
          <a:lstStyle/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SECA applies to both Housing and Living.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full SECA rate is 15.3%, but the effective rate does fluctuate slightly based on your tax bracket.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Ministerial services are subject to self-employment tax unless: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minister is a member of a religious order, whose members have taken a vow of poverty, or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minister has requested, and the IRS has approved an exemption from self-employment tax.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ntyrrell\Local Settings\Temporary Internet Files\Content.IE5\GNPRDGYY\MP900443263[1].jpg">
            <a:extLst>
              <a:ext uri="{FF2B5EF4-FFF2-40B4-BE49-F238E27FC236}">
                <a16:creationId xmlns:a16="http://schemas.microsoft.com/office/drawing/2014/main" id="{0F2391A8-9031-46AF-F63C-48472BFC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FF330CC2-3995-3F5C-4BD8-770C75F8A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</a:rPr>
              <a:t>How to Read the Statement of Cash Flows Report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F89868C-5279-7DEA-9D02-00BEF324DD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Adds beginning balance to the activity for the current month to arrive at ending balance.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Displays all sources of income: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Receipted Income 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Stock Gifts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Miscellaneous Income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Interfund Transfers In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Staff Service Allocation Deduction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Documents and Settings\ntyrrell\Local Settings\Temporary Internet Files\Content.IE5\H5GW0T10\MP900433113[1].jpg">
            <a:extLst>
              <a:ext uri="{FF2B5EF4-FFF2-40B4-BE49-F238E27FC236}">
                <a16:creationId xmlns:a16="http://schemas.microsoft.com/office/drawing/2014/main" id="{E5ABFACD-7742-A4FB-1AB1-7A36D6F0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181CF55D-8299-1CF4-2146-299D23B59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Other Minister Tax Rules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5CAF67D-E49B-25EF-9902-233A4FC46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Ministers are eligible for a Housing Allowance.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amount that you spend to maintain a household, subject to limitations, is exempt from Federal Income Taxes.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Ministers can claim exemption from withholding (but not from PAYING)  Federal Taxes.</a:t>
            </a:r>
          </a:p>
        </p:txBody>
      </p:sp>
    </p:spTree>
    <p:extLst>
      <p:ext uri="{BB962C8B-B14F-4D97-AF65-F5344CB8AC3E}">
        <p14:creationId xmlns:p14="http://schemas.microsoft.com/office/powerpoint/2010/main" val="4294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ntyrrell\Local Settings\Temporary Internet Files\Content.IE5\GNPRDGYY\MP900443263[1].jpg">
            <a:extLst>
              <a:ext uri="{FF2B5EF4-FFF2-40B4-BE49-F238E27FC236}">
                <a16:creationId xmlns:a16="http://schemas.microsoft.com/office/drawing/2014/main" id="{802F5448-E553-566E-74BC-5C504C42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BE790098-962E-50CD-7119-5B6AD25DB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685800" y="-74613"/>
            <a:ext cx="7772400" cy="74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6586DCF-1F73-327A-064E-168B03A246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04800"/>
            <a:ext cx="7772400" cy="6172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Deductions: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Ministry Expenses: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Donor Care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Office Expense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Home Office Charges for materials, postage, etc.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Housing Allowance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Living Allowance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National Staff Conference Escrow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New Ending Fund Balance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198E79-EE3A-9BEC-DF08-2E83C38B39D6}"/>
              </a:ext>
            </a:extLst>
          </p:cNvPr>
          <p:cNvGrpSpPr/>
          <p:nvPr/>
        </p:nvGrpSpPr>
        <p:grpSpPr>
          <a:xfrm>
            <a:off x="3852089" y="2820858"/>
            <a:ext cx="360" cy="360"/>
            <a:chOff x="3852089" y="282085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2F3497-AB8C-3933-6276-7ED30D2152E6}"/>
                    </a:ext>
                  </a:extLst>
                </p14:cNvPr>
                <p14:cNvContentPartPr/>
                <p14:nvPr/>
              </p14:nvContentPartPr>
              <p14:xfrm>
                <a:off x="3852089" y="2820858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2F3497-AB8C-3933-6276-7ED30D2152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43089" y="28118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A131C9-B2D7-E96B-D779-8A28C95CD0C4}"/>
                    </a:ext>
                  </a:extLst>
                </p14:cNvPr>
                <p14:cNvContentPartPr/>
                <p14:nvPr/>
              </p14:nvContentPartPr>
              <p14:xfrm>
                <a:off x="3852089" y="2820858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A131C9-B2D7-E96B-D779-8A28C95CD0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43089" y="28118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A1B8E5-CE8A-D0A4-4081-9D324705230F}"/>
              </a:ext>
            </a:extLst>
          </p:cNvPr>
          <p:cNvGrpSpPr/>
          <p:nvPr/>
        </p:nvGrpSpPr>
        <p:grpSpPr>
          <a:xfrm>
            <a:off x="2457809" y="2956938"/>
            <a:ext cx="360" cy="360"/>
            <a:chOff x="2457809" y="295693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8F7A6F-AD5D-DD6C-2295-838239EB24ED}"/>
                    </a:ext>
                  </a:extLst>
                </p14:cNvPr>
                <p14:cNvContentPartPr/>
                <p14:nvPr/>
              </p14:nvContentPartPr>
              <p14:xfrm>
                <a:off x="2457809" y="2956938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8F7A6F-AD5D-DD6C-2295-838239EB24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8809" y="29482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A64714-F866-E8D7-F291-49C8D697BC0C}"/>
                    </a:ext>
                  </a:extLst>
                </p14:cNvPr>
                <p14:cNvContentPartPr/>
                <p14:nvPr/>
              </p14:nvContentPartPr>
              <p14:xfrm>
                <a:off x="2457809" y="2956938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A64714-F866-E8D7-F291-49C8D697BC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8809" y="29482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BBA385-7F0F-3583-0F26-92CE8D19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Questions?????</a:t>
            </a:r>
          </a:p>
        </p:txBody>
      </p:sp>
      <p:pic>
        <p:nvPicPr>
          <p:cNvPr id="34819" name="Picture 3" descr="C:\Documents and Settings\ntyrrell\Local Settings\Temporary Internet Files\Content.IE5\FILDHYPK\MC900434411[1].wmf">
            <a:extLst>
              <a:ext uri="{FF2B5EF4-FFF2-40B4-BE49-F238E27FC236}">
                <a16:creationId xmlns:a16="http://schemas.microsoft.com/office/drawing/2014/main" id="{B6F02217-E124-7EB8-326A-6320DE72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867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>
            <a:extLst>
              <a:ext uri="{FF2B5EF4-FFF2-40B4-BE49-F238E27FC236}">
                <a16:creationId xmlns:a16="http://schemas.microsoft.com/office/drawing/2014/main" id="{A6F23840-98C6-5DDC-557B-3E12AF204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2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:\Documents and Settings\ntyrrell\Local Settings\Temporary Internet Files\Content.IE5\8FD66I0V\MC900055154[1].wmf">
            <a:extLst>
              <a:ext uri="{FF2B5EF4-FFF2-40B4-BE49-F238E27FC236}">
                <a16:creationId xmlns:a16="http://schemas.microsoft.com/office/drawing/2014/main" id="{DED35888-5231-0288-1E98-3FBF68CA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078EF0DD-B523-91CE-B47E-6D97BE4BF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Field Staff Income Report</a:t>
            </a:r>
            <a:r>
              <a:rPr lang="en-US" altLang="en-US"/>
              <a:t>	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470FF67-DD22-FF65-1FC6-6F4CC1E88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report is sent to you, your RFD, and your Partnership Development (PD) coach.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Shows you what your budget is compared with your monthly and YTD income.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Gives you your support level %, so you know where you are in reference to the 100% plus program.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3BAE3-67AD-391A-F560-6033DB6EE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0" y="2663031"/>
            <a:ext cx="952500" cy="952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9FD72-808A-5E8F-FD1A-F2695DEA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85" y="0"/>
            <a:ext cx="532163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8A7654-635E-9520-ECD0-7D9EAA4421D9}"/>
                  </a:ext>
                </a:extLst>
              </p14:cNvPr>
              <p14:cNvContentPartPr/>
              <p14:nvPr/>
            </p14:nvContentPartPr>
            <p14:xfrm>
              <a:off x="1854000" y="4610160"/>
              <a:ext cx="4102560" cy="151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8A7654-635E-9520-ECD0-7D9EAA4421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4640" y="4600800"/>
                <a:ext cx="4121280" cy="15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6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BBA385-7F0F-3583-0F26-92CE8D19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Questions?????</a:t>
            </a:r>
          </a:p>
        </p:txBody>
      </p:sp>
      <p:pic>
        <p:nvPicPr>
          <p:cNvPr id="34819" name="Picture 3" descr="C:\Documents and Settings\ntyrrell\Local Settings\Temporary Internet Files\Content.IE5\FILDHYPK\MC900434411[1].wmf">
            <a:extLst>
              <a:ext uri="{FF2B5EF4-FFF2-40B4-BE49-F238E27FC236}">
                <a16:creationId xmlns:a16="http://schemas.microsoft.com/office/drawing/2014/main" id="{B6F02217-E124-7EB8-326A-6320DE72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867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>
            <a:extLst>
              <a:ext uri="{FF2B5EF4-FFF2-40B4-BE49-F238E27FC236}">
                <a16:creationId xmlns:a16="http://schemas.microsoft.com/office/drawing/2014/main" id="{A6F23840-98C6-5DDC-557B-3E12AF204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2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0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1158</Words>
  <Application>Microsoft Office PowerPoint</Application>
  <PresentationFormat>On-screen Show (4:3)</PresentationFormat>
  <Paragraphs>138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How to Read the Statement of Cash Flows Report</vt:lpstr>
      <vt:lpstr>PowerPoint Presentation</vt:lpstr>
      <vt:lpstr>Questions?????</vt:lpstr>
      <vt:lpstr>Field Staff Income Report </vt:lpstr>
      <vt:lpstr>PowerPoint Presentation</vt:lpstr>
      <vt:lpstr>Questions?????</vt:lpstr>
      <vt:lpstr>PowerPoint Presentation</vt:lpstr>
      <vt:lpstr>Budget Worksheets</vt:lpstr>
      <vt:lpstr>Budget Worksheets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Questions?????</vt:lpstr>
      <vt:lpstr>Payroll</vt:lpstr>
      <vt:lpstr>When will I be paid?</vt:lpstr>
      <vt:lpstr>When do I start receiving a paycheck?</vt:lpstr>
      <vt:lpstr>How will I be paid?</vt:lpstr>
      <vt:lpstr>How is payroll calculated?</vt:lpstr>
      <vt:lpstr>Payroll Calculations</vt:lpstr>
      <vt:lpstr>How Payroll is Calculated </vt:lpstr>
      <vt:lpstr>How Payroll is Calculated </vt:lpstr>
      <vt:lpstr>How Payroll is Calculated </vt:lpstr>
      <vt:lpstr>Flexible Spending Account (FSA)</vt:lpstr>
      <vt:lpstr>Health Savings Account (HSA)</vt:lpstr>
      <vt:lpstr>Retirement Savings Plan</vt:lpstr>
      <vt:lpstr>Other payroll deductions</vt:lpstr>
      <vt:lpstr>PAYROLL TAXES</vt:lpstr>
      <vt:lpstr>PAYROLL TAXES</vt:lpstr>
      <vt:lpstr>PAYROLL TAXES</vt:lpstr>
      <vt:lpstr>Commissioned, Licensed or Ordained Ministers</vt:lpstr>
      <vt:lpstr>PowerPoint Presentation</vt:lpstr>
      <vt:lpstr>Other Minister Tax Rules</vt:lpstr>
    </vt:vector>
  </TitlesOfParts>
  <Company>International Students,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Janet Rosacker</dc:creator>
  <cp:lastModifiedBy>Mickie Charlier</cp:lastModifiedBy>
  <cp:revision>104</cp:revision>
  <cp:lastPrinted>2014-10-08T20:17:25Z</cp:lastPrinted>
  <dcterms:created xsi:type="dcterms:W3CDTF">2003-03-19T05:23:56Z</dcterms:created>
  <dcterms:modified xsi:type="dcterms:W3CDTF">2023-03-16T15:47:17Z</dcterms:modified>
</cp:coreProperties>
</file>