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65" r:id="rId3"/>
    <p:sldId id="256" r:id="rId4"/>
    <p:sldId id="257" r:id="rId5"/>
    <p:sldId id="258" r:id="rId6"/>
    <p:sldId id="261" r:id="rId7"/>
    <p:sldId id="262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52" d="100"/>
          <a:sy n="52" d="100"/>
        </p:scale>
        <p:origin x="1149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DFC9-A608-4B55-A296-2BCB41F3E91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3AE1699C-45BA-4F96-903F-30EB5ECB5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18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DFC9-A608-4B55-A296-2BCB41F3E91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AE1699C-45BA-4F96-903F-30EB5ECB5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22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DFC9-A608-4B55-A296-2BCB41F3E91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AE1699C-45BA-4F96-903F-30EB5ECB501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2351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DFC9-A608-4B55-A296-2BCB41F3E91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AE1699C-45BA-4F96-903F-30EB5ECB5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495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DFC9-A608-4B55-A296-2BCB41F3E91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AE1699C-45BA-4F96-903F-30EB5ECB501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0323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DFC9-A608-4B55-A296-2BCB41F3E91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AE1699C-45BA-4F96-903F-30EB5ECB5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131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DFC9-A608-4B55-A296-2BCB41F3E91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699C-45BA-4F96-903F-30EB5ECB5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06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DFC9-A608-4B55-A296-2BCB41F3E91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699C-45BA-4F96-903F-30EB5ECB5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84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DFC9-A608-4B55-A296-2BCB41F3E91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699C-45BA-4F96-903F-30EB5ECB5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895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DFC9-A608-4B55-A296-2BCB41F3E91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AE1699C-45BA-4F96-903F-30EB5ECB5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02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DFC9-A608-4B55-A296-2BCB41F3E91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AE1699C-45BA-4F96-903F-30EB5ECB5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28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DFC9-A608-4B55-A296-2BCB41F3E91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AE1699C-45BA-4F96-903F-30EB5ECB5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24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DFC9-A608-4B55-A296-2BCB41F3E91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699C-45BA-4F96-903F-30EB5ECB5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311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DFC9-A608-4B55-A296-2BCB41F3E91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699C-45BA-4F96-903F-30EB5ECB5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96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DFC9-A608-4B55-A296-2BCB41F3E91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699C-45BA-4F96-903F-30EB5ECB5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85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DFC9-A608-4B55-A296-2BCB41F3E91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AE1699C-45BA-4F96-903F-30EB5ECB5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48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6DFC9-A608-4B55-A296-2BCB41F3E91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AE1699C-45BA-4F96-903F-30EB5ECB5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636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F1B51-52FA-4DFE-90EB-0E8F0AAD6F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Step 3</a:t>
            </a:r>
            <a:br>
              <a:rPr lang="en-US" b="1" dirty="0"/>
            </a:br>
            <a:r>
              <a:rPr lang="en-US" dirty="0"/>
              <a:t>Record-keeping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C8E7FF-2834-42ED-88C3-2DEE15110C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Keeping track of your PD</a:t>
            </a:r>
          </a:p>
        </p:txBody>
      </p:sp>
    </p:spTree>
    <p:extLst>
      <p:ext uri="{BB962C8B-B14F-4D97-AF65-F5344CB8AC3E}">
        <p14:creationId xmlns:p14="http://schemas.microsoft.com/office/powerpoint/2010/main" val="1534921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1CC8E-397C-44E2-9B41-90D51B17D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921715"/>
            <a:ext cx="6462750" cy="5744556"/>
          </a:xfrm>
        </p:spPr>
        <p:txBody>
          <a:bodyPr>
            <a:normAutofit/>
          </a:bodyPr>
          <a:lstStyle/>
          <a:p>
            <a:r>
              <a:rPr lang="en-US" sz="2400" b="1" dirty="0"/>
              <a:t>Excel spreadsheet: find on O365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b="1" dirty="0" err="1"/>
              <a:t>TntWare</a:t>
            </a:r>
            <a:r>
              <a:rPr lang="en-US" sz="2400" b="1" dirty="0"/>
              <a:t>: https://www.tntware.com/ 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000" b="1" dirty="0"/>
              <a:t>	</a:t>
            </a:r>
          </a:p>
          <a:p>
            <a:r>
              <a:rPr lang="en-US" sz="2400" b="1" dirty="0" err="1"/>
              <a:t>DonorElf</a:t>
            </a:r>
            <a:r>
              <a:rPr lang="en-US" sz="2400" b="1" dirty="0"/>
              <a:t>: https://www.donorelf.com/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87FB33-34AC-4DE1-B18A-3596AE6DD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7984" y="1625798"/>
            <a:ext cx="1691916" cy="99660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832B60A-83BC-4F70-A76E-DD40EA4661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264" y="3525066"/>
            <a:ext cx="3359471" cy="100784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1BDFF01-0164-4855-8601-D60654BE10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6355" y="5291540"/>
            <a:ext cx="731288" cy="1289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459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C60FA-297A-40C3-AEDB-BA4CAE0FB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>
            <a:normAutofit/>
          </a:bodyPr>
          <a:lstStyle/>
          <a:p>
            <a:r>
              <a:rPr lang="en-US" sz="4800" b="1"/>
              <a:t>STEP 4</a:t>
            </a:r>
            <a:br>
              <a:rPr lang="en-US" sz="4800" b="1" dirty="0"/>
            </a:br>
            <a:r>
              <a:rPr lang="en-US" sz="4800" dirty="0"/>
              <a:t>Identifying Prospects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79D65C-6EBF-4C32-A564-62D444F906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Personal Contact List (PCL)</a:t>
            </a:r>
          </a:p>
        </p:txBody>
      </p:sp>
    </p:spTree>
    <p:extLst>
      <p:ext uri="{BB962C8B-B14F-4D97-AF65-F5344CB8AC3E}">
        <p14:creationId xmlns:p14="http://schemas.microsoft.com/office/powerpoint/2010/main" val="2001604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0B6E6-920D-4899-85BA-AB35CA516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2415" y="801089"/>
            <a:ext cx="6852212" cy="1746576"/>
          </a:xfrm>
        </p:spPr>
        <p:txBody>
          <a:bodyPr>
            <a:normAutofit fontScale="90000"/>
          </a:bodyPr>
          <a:lstStyle/>
          <a:p>
            <a:r>
              <a:rPr lang="en-US" sz="3100" b="1" dirty="0"/>
              <a:t>“Have as large a wedding as possible. You’ll never know when it will come in handy!”     </a:t>
            </a:r>
            <a:r>
              <a:rPr lang="en-US" sz="2200" b="1" dirty="0">
                <a:solidFill>
                  <a:srgbClr val="0070C0"/>
                </a:solidFill>
              </a:rPr>
              <a:t>--</a:t>
            </a:r>
            <a:r>
              <a:rPr lang="en-US" sz="2200" b="1" i="1" dirty="0">
                <a:solidFill>
                  <a:srgbClr val="0070C0"/>
                </a:solidFill>
              </a:rPr>
              <a:t>The God Ask </a:t>
            </a:r>
            <a:r>
              <a:rPr lang="en-US" sz="2200" b="1" dirty="0">
                <a:solidFill>
                  <a:srgbClr val="0070C0"/>
                </a:solidFill>
              </a:rPr>
              <a:t>(p. 152)</a:t>
            </a:r>
            <a:br>
              <a:rPr lang="en-US" sz="2200" b="1" dirty="0">
                <a:solidFill>
                  <a:srgbClr val="0070C0"/>
                </a:solidFill>
              </a:rPr>
            </a:br>
            <a:endParaRPr lang="en-US" sz="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3DC25-3F69-4BCA-B7E0-BF27BC654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3016044"/>
            <a:ext cx="6591985" cy="28951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b="1" i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ED845D-51FE-4017-A6E6-2ACBD00130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340" y="3016044"/>
            <a:ext cx="4344511" cy="2891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888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73487-9C00-41DC-A2FE-3D8F97E90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‘</a:t>
            </a:r>
            <a:r>
              <a:rPr lang="en-US" b="1" dirty="0" err="1"/>
              <a:t>Namestorming</a:t>
            </a:r>
            <a:r>
              <a:rPr lang="en-US" b="1" dirty="0"/>
              <a:t>’ Steps: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297CC-0A85-42AB-AA7D-B250BBFC0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1986118"/>
            <a:ext cx="6810753" cy="4576917"/>
          </a:xfrm>
        </p:spPr>
        <p:txBody>
          <a:bodyPr>
            <a:normAutofit/>
          </a:bodyPr>
          <a:lstStyle/>
          <a:p>
            <a:r>
              <a:rPr lang="en-US" sz="2400" b="1" dirty="0"/>
              <a:t>Pray, asking God to help you remember.</a:t>
            </a:r>
          </a:p>
          <a:p>
            <a:r>
              <a:rPr lang="en-US" sz="2400" b="1" dirty="0"/>
              <a:t>Write down everyone you can possibly think of that you have ever known or met.</a:t>
            </a:r>
          </a:p>
          <a:p>
            <a:r>
              <a:rPr lang="en-US" sz="2400" b="1" dirty="0"/>
              <a:t>There are no bad names…at </a:t>
            </a:r>
            <a:r>
              <a:rPr lang="en-US" sz="2400" b="1"/>
              <a:t>least initially.</a:t>
            </a:r>
            <a:endParaRPr lang="en-US" sz="2400" b="1" dirty="0"/>
          </a:p>
          <a:p>
            <a:r>
              <a:rPr lang="en-US" sz="2400" b="1" dirty="0"/>
              <a:t>The average person has about 1,000 friends and acquaintances.</a:t>
            </a:r>
          </a:p>
          <a:p>
            <a:r>
              <a:rPr lang="en-US" sz="2400" b="1" dirty="0"/>
              <a:t>But the average person has kept up with only 60 of those.</a:t>
            </a:r>
          </a:p>
        </p:txBody>
      </p:sp>
    </p:spTree>
    <p:extLst>
      <p:ext uri="{BB962C8B-B14F-4D97-AF65-F5344CB8AC3E}">
        <p14:creationId xmlns:p14="http://schemas.microsoft.com/office/powerpoint/2010/main" val="2770374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AF3E5-3002-4CEB-AB68-6DB3FE904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‘</a:t>
            </a:r>
            <a:r>
              <a:rPr lang="en-US" b="1" dirty="0" err="1"/>
              <a:t>Namestorming</a:t>
            </a:r>
            <a:r>
              <a:rPr lang="en-US" b="1" dirty="0"/>
              <a:t>’ Ideas: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BB8D9-B681-4C34-9808-A33523F9B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5201" y="1790699"/>
            <a:ext cx="6737011" cy="4467225"/>
          </a:xfrm>
        </p:spPr>
        <p:txBody>
          <a:bodyPr>
            <a:normAutofit/>
          </a:bodyPr>
          <a:lstStyle/>
          <a:p>
            <a:r>
              <a:rPr lang="en-US" sz="2800" b="1" dirty="0"/>
              <a:t>Yearbooks</a:t>
            </a:r>
          </a:p>
          <a:p>
            <a:r>
              <a:rPr lang="en-US" sz="2800" b="1" dirty="0"/>
              <a:t>Wedding invitation lists</a:t>
            </a:r>
          </a:p>
          <a:p>
            <a:r>
              <a:rPr lang="en-US" sz="2800" b="1" dirty="0"/>
              <a:t>Christmas card lists</a:t>
            </a:r>
          </a:p>
          <a:p>
            <a:r>
              <a:rPr lang="en-US" sz="2800" b="1" dirty="0"/>
              <a:t>Church directories</a:t>
            </a:r>
          </a:p>
          <a:p>
            <a:r>
              <a:rPr lang="en-US" sz="2800" b="1" dirty="0"/>
              <a:t>Accumulated pictures</a:t>
            </a:r>
          </a:p>
          <a:p>
            <a:r>
              <a:rPr lang="en-US" sz="2800" b="1" dirty="0"/>
              <a:t>Facebook friends</a:t>
            </a:r>
          </a:p>
          <a:p>
            <a:r>
              <a:rPr lang="en-US" sz="2800" b="1" dirty="0"/>
              <a:t>Cell phone contacts</a:t>
            </a:r>
          </a:p>
          <a:p>
            <a:r>
              <a:rPr lang="en-US" sz="2800" b="1" dirty="0"/>
              <a:t>Outlook contacts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089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C0580-E5EA-4B69-A4CC-42BBE58B4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Finding info on old contacts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2754C-6F07-4641-8C1F-9B976CD2F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i="1" dirty="0"/>
              <a:t>The God Ask, </a:t>
            </a:r>
            <a:r>
              <a:rPr lang="en-US" sz="2400" b="1" dirty="0"/>
              <a:t>p. 332</a:t>
            </a:r>
            <a:endParaRPr lang="en-US" sz="2400" b="1" i="1" dirty="0"/>
          </a:p>
          <a:p>
            <a:r>
              <a:rPr lang="en-US" sz="2400" b="1" dirty="0"/>
              <a:t>AnyWho.com</a:t>
            </a:r>
          </a:p>
          <a:p>
            <a:r>
              <a:rPr lang="en-US" sz="2400" b="1" dirty="0"/>
              <a:t>ZabaSearch.com</a:t>
            </a:r>
          </a:p>
          <a:p>
            <a:r>
              <a:rPr lang="en-US" sz="2400" b="1" dirty="0"/>
              <a:t>Google Maps</a:t>
            </a:r>
          </a:p>
        </p:txBody>
      </p:sp>
    </p:spTree>
    <p:extLst>
      <p:ext uri="{BB962C8B-B14F-4D97-AF65-F5344CB8AC3E}">
        <p14:creationId xmlns:p14="http://schemas.microsoft.com/office/powerpoint/2010/main" val="143820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1028F-0584-49D9-B508-9E1A0E7B1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Organizing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22C0E-60BD-4BC3-9DDA-B5C4DB118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1685923"/>
            <a:ext cx="6896785" cy="4781551"/>
          </a:xfrm>
        </p:spPr>
        <p:txBody>
          <a:bodyPr/>
          <a:lstStyle/>
          <a:p>
            <a:r>
              <a:rPr lang="en-US" sz="2400" b="1" dirty="0"/>
              <a:t>Segmenting your PCL:</a:t>
            </a:r>
          </a:p>
          <a:p>
            <a:pPr lvl="1"/>
            <a:r>
              <a:rPr lang="en-US" sz="2200" b="1" u="sng" dirty="0"/>
              <a:t>A</a:t>
            </a:r>
            <a:r>
              <a:rPr lang="en-US" sz="2200" b="1" dirty="0"/>
              <a:t> LIST</a:t>
            </a:r>
            <a:r>
              <a:rPr lang="en-US" sz="2200" b="1" dirty="0">
                <a:solidFill>
                  <a:srgbClr val="C00000"/>
                </a:solidFill>
              </a:rPr>
              <a:t>*</a:t>
            </a:r>
            <a:r>
              <a:rPr lang="en-US" sz="2200" b="1" dirty="0"/>
              <a:t>: </a:t>
            </a:r>
            <a:r>
              <a:rPr lang="en-US" sz="2000" b="1" u="sng" dirty="0"/>
              <a:t>ASK</a:t>
            </a:r>
            <a:r>
              <a:rPr lang="en-US" sz="2000" b="1" dirty="0"/>
              <a:t> to partner in the vision </a:t>
            </a:r>
            <a:r>
              <a:rPr lang="en-US" sz="2200" b="1" dirty="0"/>
              <a:t> </a:t>
            </a:r>
          </a:p>
          <a:p>
            <a:pPr marL="457200" lvl="1" indent="0">
              <a:buNone/>
            </a:pPr>
            <a:endParaRPr lang="en-US" sz="2200" b="1" dirty="0"/>
          </a:p>
          <a:p>
            <a:pPr lvl="1"/>
            <a:r>
              <a:rPr lang="en-US" sz="2200" b="1" u="sng" dirty="0"/>
              <a:t>B</a:t>
            </a:r>
            <a:r>
              <a:rPr lang="en-US" sz="2200" b="1" dirty="0"/>
              <a:t> LIST: </a:t>
            </a:r>
            <a:r>
              <a:rPr lang="en-US" sz="2000" b="1" u="sng" dirty="0"/>
              <a:t>BRING</a:t>
            </a:r>
            <a:r>
              <a:rPr lang="en-US" sz="2000" b="1" dirty="0"/>
              <a:t> awareness of the vision</a:t>
            </a:r>
          </a:p>
          <a:p>
            <a:pPr marL="457200" lvl="1" indent="0">
              <a:buNone/>
            </a:pPr>
            <a:endParaRPr lang="en-US" sz="2200" b="1" dirty="0"/>
          </a:p>
          <a:p>
            <a:pPr lvl="1"/>
            <a:r>
              <a:rPr lang="en-US" sz="2200" b="1" u="sng" dirty="0"/>
              <a:t>C</a:t>
            </a:r>
            <a:r>
              <a:rPr lang="en-US" sz="2200" b="1" dirty="0"/>
              <a:t> LIST: </a:t>
            </a:r>
            <a:r>
              <a:rPr lang="en-US" sz="2000" b="1" u="sng" dirty="0"/>
              <a:t>CONNECT</a:t>
            </a:r>
            <a:r>
              <a:rPr lang="en-US" sz="2000" b="1" dirty="0"/>
              <a:t> with acquaintances </a:t>
            </a:r>
          </a:p>
          <a:p>
            <a:pPr lvl="1"/>
            <a:endParaRPr lang="en-US" sz="2000" b="1" dirty="0"/>
          </a:p>
          <a:p>
            <a:pPr lvl="1"/>
            <a:r>
              <a:rPr lang="en-US" sz="2000" b="1" u="sng" dirty="0"/>
              <a:t>D</a:t>
            </a:r>
            <a:r>
              <a:rPr lang="en-US" sz="2000" b="1" dirty="0"/>
              <a:t> LIST: DONORS on-board with the vision</a:t>
            </a:r>
          </a:p>
          <a:p>
            <a:pPr marL="457200" lvl="1" indent="0">
              <a:buNone/>
            </a:pPr>
            <a:endParaRPr lang="en-US" sz="800" b="1" u="sng" dirty="0"/>
          </a:p>
          <a:p>
            <a:pPr lvl="1"/>
            <a:r>
              <a:rPr lang="en-US" sz="2000" b="1" dirty="0">
                <a:solidFill>
                  <a:srgbClr val="C00000"/>
                </a:solidFill>
              </a:rPr>
              <a:t>*</a:t>
            </a:r>
            <a:r>
              <a:rPr lang="en-US" sz="2000" b="1" dirty="0"/>
              <a:t>Triple A LIST: people willing to let you practice your ask with them</a:t>
            </a:r>
            <a:endParaRPr lang="en-US" sz="2200" b="1" dirty="0"/>
          </a:p>
          <a:p>
            <a:endParaRPr lang="en-US" dirty="0"/>
          </a:p>
        </p:txBody>
      </p:sp>
      <p:sp>
        <p:nvSpPr>
          <p:cNvPr id="4" name="Arrow: Up 3">
            <a:extLst>
              <a:ext uri="{FF2B5EF4-FFF2-40B4-BE49-F238E27FC236}">
                <a16:creationId xmlns:a16="http://schemas.microsoft.com/office/drawing/2014/main" id="{B55A9F56-E9D7-4E41-95A3-27605B4B7099}"/>
              </a:ext>
            </a:extLst>
          </p:cNvPr>
          <p:cNvSpPr/>
          <p:nvPr/>
        </p:nvSpPr>
        <p:spPr>
          <a:xfrm>
            <a:off x="4991610" y="2616928"/>
            <a:ext cx="484632" cy="5862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Up 4">
            <a:extLst>
              <a:ext uri="{FF2B5EF4-FFF2-40B4-BE49-F238E27FC236}">
                <a16:creationId xmlns:a16="http://schemas.microsoft.com/office/drawing/2014/main" id="{09D07B1F-A297-47C6-8A6B-8BACF9D516D6}"/>
              </a:ext>
            </a:extLst>
          </p:cNvPr>
          <p:cNvSpPr/>
          <p:nvPr/>
        </p:nvSpPr>
        <p:spPr>
          <a:xfrm>
            <a:off x="4991610" y="3539321"/>
            <a:ext cx="484632" cy="5862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Curved Down 5">
            <a:extLst>
              <a:ext uri="{FF2B5EF4-FFF2-40B4-BE49-F238E27FC236}">
                <a16:creationId xmlns:a16="http://schemas.microsoft.com/office/drawing/2014/main" id="{95D8BA37-5B7A-45A2-A7F8-AFDA51DA73EC}"/>
              </a:ext>
            </a:extLst>
          </p:cNvPr>
          <p:cNvSpPr/>
          <p:nvPr/>
        </p:nvSpPr>
        <p:spPr>
          <a:xfrm rot="4673553">
            <a:off x="6442684" y="3291671"/>
            <a:ext cx="2981300" cy="85725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70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211</TotalTime>
  <Words>234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Wisp</vt:lpstr>
      <vt:lpstr>Step 3 Record-keeping</vt:lpstr>
      <vt:lpstr>PowerPoint Presentation</vt:lpstr>
      <vt:lpstr>STEP 4 Identifying Prospects</vt:lpstr>
      <vt:lpstr>“Have as large a wedding as possible. You’ll never know when it will come in handy!”     --The God Ask (p. 152) </vt:lpstr>
      <vt:lpstr>‘Namestorming’ Steps:</vt:lpstr>
      <vt:lpstr>‘Namestorming’ Ideas:</vt:lpstr>
      <vt:lpstr>Finding info on old contacts</vt:lpstr>
      <vt:lpstr>Organizing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Prospects</dc:title>
  <dc:creator>Jeff Townsend</dc:creator>
  <cp:lastModifiedBy>Mickie Charlier</cp:lastModifiedBy>
  <cp:revision>26</cp:revision>
  <dcterms:created xsi:type="dcterms:W3CDTF">2018-07-18T17:45:15Z</dcterms:created>
  <dcterms:modified xsi:type="dcterms:W3CDTF">2021-03-16T17:06:02Z</dcterms:modified>
</cp:coreProperties>
</file>