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9" r:id="rId2"/>
    <p:sldId id="261" r:id="rId3"/>
    <p:sldId id="262" r:id="rId4"/>
    <p:sldId id="263"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8C903-9BF7-465A-B2C8-2D0C416F446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4543BEE-D8DB-4B3F-98D3-020192FEC67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43DBAC8-2DAB-41E4-809D-22D3DCE4C372}"/>
              </a:ext>
            </a:extLst>
          </p:cNvPr>
          <p:cNvSpPr>
            <a:spLocks noGrp="1"/>
          </p:cNvSpPr>
          <p:nvPr>
            <p:ph type="dt" sz="half" idx="10"/>
          </p:nvPr>
        </p:nvSpPr>
        <p:spPr/>
        <p:txBody>
          <a:bodyPr/>
          <a:lstStyle/>
          <a:p>
            <a:fld id="{EA0C0817-A112-4847-8014-A94B7D2A4EA3}" type="datetime1">
              <a:rPr lang="en-US" smtClean="0"/>
              <a:t>3/5/2024</a:t>
            </a:fld>
            <a:endParaRPr lang="en-US" dirty="0"/>
          </a:p>
        </p:txBody>
      </p:sp>
      <p:sp>
        <p:nvSpPr>
          <p:cNvPr id="5" name="Footer Placeholder 4">
            <a:extLst>
              <a:ext uri="{FF2B5EF4-FFF2-40B4-BE49-F238E27FC236}">
                <a16:creationId xmlns:a16="http://schemas.microsoft.com/office/drawing/2014/main" id="{11752F20-E9A1-4D21-99A1-E89D994ECF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3468B3-4BFA-4FD5-B432-BE0C4C4642A5}"/>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511783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5CAFD-5658-42C9-83DF-5375F5091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4EC9A3-D694-42AA-8030-F8325B9C7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0E4DE-A416-4731-A395-E65059DE73E7}"/>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5" name="Footer Placeholder 4">
            <a:extLst>
              <a:ext uri="{FF2B5EF4-FFF2-40B4-BE49-F238E27FC236}">
                <a16:creationId xmlns:a16="http://schemas.microsoft.com/office/drawing/2014/main" id="{E5CB562F-4FD2-4F03-9FCD-AA763083CD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9597D5-B9EF-411D-84C7-1D8B357C277D}"/>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441609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4DE45-83D4-4A6D-81C0-27A9E1BCFCD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6DB933-D7CB-4E32-A773-9202BD4547A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3840B2-770E-49E1-B213-E07645F0A424}"/>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5" name="Footer Placeholder 4">
            <a:extLst>
              <a:ext uri="{FF2B5EF4-FFF2-40B4-BE49-F238E27FC236}">
                <a16:creationId xmlns:a16="http://schemas.microsoft.com/office/drawing/2014/main" id="{6D81329D-BDFA-4FFD-92A8-EE9FC3D61A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1A1965-0B5B-4CE1-82D6-61182CE674F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1053277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E355-2921-4997-89F6-1251350744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27CCA6-A98E-4803-A57A-EA461407D1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FA7E1-525B-4D57-920E-7CCF7F229B06}"/>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5" name="Footer Placeholder 4">
            <a:extLst>
              <a:ext uri="{FF2B5EF4-FFF2-40B4-BE49-F238E27FC236}">
                <a16:creationId xmlns:a16="http://schemas.microsoft.com/office/drawing/2014/main" id="{5D9B0577-0FF6-4712-BC8F-99348BC28A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E71430-4EE9-41D2-AFF5-81BFB5D5BF9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8376068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42D6-3C14-4B33-A96B-7797B64E5A0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B663E246-8184-4092-B998-2CDE1FD86C9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5094E4-491C-4493-B8E5-C9EB24269801}"/>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5" name="Footer Placeholder 4">
            <a:extLst>
              <a:ext uri="{FF2B5EF4-FFF2-40B4-BE49-F238E27FC236}">
                <a16:creationId xmlns:a16="http://schemas.microsoft.com/office/drawing/2014/main" id="{C402792F-3AE8-4CA2-8C9A-A9546239CFC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199CE9-F119-42BB-95D6-E712F1085111}"/>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508460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5B9D6-7F3E-4D4D-8512-7AD22746F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A1C18A-39BD-4BE3-933D-989F3F36568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A00EF9-B203-4A2A-9FEC-7D2467B3F80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B907B-3CBF-4AF9-8D89-1B7685335787}"/>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6" name="Footer Placeholder 5">
            <a:extLst>
              <a:ext uri="{FF2B5EF4-FFF2-40B4-BE49-F238E27FC236}">
                <a16:creationId xmlns:a16="http://schemas.microsoft.com/office/drawing/2014/main" id="{8F2A4C92-D6DA-4E41-8E10-47C43A7342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9AD6FE-7F91-4174-9B41-A14527F48A24}"/>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996130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97AB-756C-4B52-A0D4-25C4596A582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A80BC9-2BEE-498B-9822-DB1AE81C8C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4749703-C712-489D-9982-8BC8485DD13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ED1B8C-80F5-4784-A657-35CBCA0AF35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BA21A-B932-4B5B-9A27-13A07B7C3CA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6D84D4-77C0-4102-AAE5-07F9A4F0EEF6}"/>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8" name="Footer Placeholder 7">
            <a:extLst>
              <a:ext uri="{FF2B5EF4-FFF2-40B4-BE49-F238E27FC236}">
                <a16:creationId xmlns:a16="http://schemas.microsoft.com/office/drawing/2014/main" id="{B4DA772F-2638-40DA-963E-12419CDFD0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7E88A44-C094-4475-92F6-E6FDAF6D7F64}"/>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292431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EBD42-2E60-4EB1-BEA7-6826F5821B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B5A836-8C84-40DE-B6A4-DC44162E1CF4}"/>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4" name="Footer Placeholder 3">
            <a:extLst>
              <a:ext uri="{FF2B5EF4-FFF2-40B4-BE49-F238E27FC236}">
                <a16:creationId xmlns:a16="http://schemas.microsoft.com/office/drawing/2014/main" id="{E219C867-FC87-4895-9908-91E138A79A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DBD8621-B9E9-4ED8-B232-041874BA9DF6}"/>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6166086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FCF6-692A-4CA1-841D-83595C009E42}"/>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3" name="Footer Placeholder 2">
            <a:extLst>
              <a:ext uri="{FF2B5EF4-FFF2-40B4-BE49-F238E27FC236}">
                <a16:creationId xmlns:a16="http://schemas.microsoft.com/office/drawing/2014/main" id="{C8BF27CF-6A87-4837-A699-79A7685DDD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3662CE4-01C2-48BF-A356-F1109CE39E4A}"/>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1808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AEEE5-ADDD-4451-8F31-05F7693834C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FEFC390-C047-46E2-84C8-60D63610BD4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782099-471E-41FC-B04D-B78BB198AE9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D6E4C83-BD7D-43BE-A929-BEDA1ADC43E9}"/>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6" name="Footer Placeholder 5">
            <a:extLst>
              <a:ext uri="{FF2B5EF4-FFF2-40B4-BE49-F238E27FC236}">
                <a16:creationId xmlns:a16="http://schemas.microsoft.com/office/drawing/2014/main" id="{3EDC8E16-00FA-44E4-A0F1-C0DE425851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A3B506-F379-42B1-8FE7-FA1BDD87535B}"/>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389595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E758B-77EC-4761-B9BC-E2AF41C83AE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D00B4C2-5B03-473C-AD94-648FAAE9A9E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3984064-4E67-432F-8DD7-F6BFCC4015B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D0AB3AF-DDAF-4E85-9F2B-0260E0870062}"/>
              </a:ext>
            </a:extLst>
          </p:cNvPr>
          <p:cNvSpPr>
            <a:spLocks noGrp="1"/>
          </p:cNvSpPr>
          <p:nvPr>
            <p:ph type="dt" sz="half" idx="10"/>
          </p:nvPr>
        </p:nvSpPr>
        <p:spPr/>
        <p:txBody>
          <a:bodyPr/>
          <a:lstStyle/>
          <a:p>
            <a:fld id="{F6FA2B21-3FCD-4721-B95C-427943F61125}" type="datetime1">
              <a:rPr lang="en-US" smtClean="0"/>
              <a:t>3/5/2024</a:t>
            </a:fld>
            <a:endParaRPr lang="en-US"/>
          </a:p>
        </p:txBody>
      </p:sp>
      <p:sp>
        <p:nvSpPr>
          <p:cNvPr id="6" name="Footer Placeholder 5">
            <a:extLst>
              <a:ext uri="{FF2B5EF4-FFF2-40B4-BE49-F238E27FC236}">
                <a16:creationId xmlns:a16="http://schemas.microsoft.com/office/drawing/2014/main" id="{B80CF09C-3098-499D-A967-2C9A38D31C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EF0088-A196-439E-A304-22BE9D4334E7}"/>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81395782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50DFE3-4501-4326-9B5D-AAAB4466891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33C479-3F82-479D-AAA4-1490821252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188D21-4DF4-4B2D-A5F2-9987F35E80A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FA2B21-3FCD-4721-B95C-427943F61125}" type="datetime1">
              <a:rPr lang="en-US" smtClean="0"/>
              <a:t>3/5/2024</a:t>
            </a:fld>
            <a:endParaRPr lang="en-US"/>
          </a:p>
        </p:txBody>
      </p:sp>
      <p:sp>
        <p:nvSpPr>
          <p:cNvPr id="5" name="Footer Placeholder 4">
            <a:extLst>
              <a:ext uri="{FF2B5EF4-FFF2-40B4-BE49-F238E27FC236}">
                <a16:creationId xmlns:a16="http://schemas.microsoft.com/office/drawing/2014/main" id="{231814CD-7346-4E32-94BC-3D73385626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46A985-343E-4625-9DC8-33346133C25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6287322"/>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carpenter@isionline.org" TargetMode="External"/><Relationship Id="rId2" Type="http://schemas.openxmlformats.org/officeDocument/2006/relationships/hyperlink" Target="mailto:jtownsend@isionlin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acarpenter@isionline.org" TargetMode="External"/><Relationship Id="rId2" Type="http://schemas.openxmlformats.org/officeDocument/2006/relationships/hyperlink" Target="mailto:jtownsend@isionline.org" TargetMode="External"/><Relationship Id="rId1" Type="http://schemas.openxmlformats.org/officeDocument/2006/relationships/slideLayout" Target="../slideLayouts/slideLayout2.xml"/><Relationship Id="rId4" Type="http://schemas.openxmlformats.org/officeDocument/2006/relationships/hyperlink" Target="https://partnershipdevelopment.weebly.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acarpenter@isionline.org" TargetMode="External"/><Relationship Id="rId2" Type="http://schemas.openxmlformats.org/officeDocument/2006/relationships/hyperlink" Target="mailto:jtownsend@isionlin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0DF442D-9EC0-4948-AC6F-D6DBE658E62E}"/>
              </a:ext>
            </a:extLst>
          </p:cNvPr>
          <p:cNvSpPr>
            <a:spLocks noGrp="1"/>
          </p:cNvSpPr>
          <p:nvPr>
            <p:ph type="ctrTitle"/>
          </p:nvPr>
        </p:nvSpPr>
        <p:spPr>
          <a:xfrm>
            <a:off x="2158527" y="3260205"/>
            <a:ext cx="4578895" cy="1385337"/>
          </a:xfrm>
        </p:spPr>
        <p:txBody>
          <a:bodyPr>
            <a:normAutofit fontScale="90000"/>
          </a:bodyPr>
          <a:lstStyle/>
          <a:p>
            <a:r>
              <a:rPr lang="en-US" b="1" dirty="0">
                <a:solidFill>
                  <a:srgbClr val="FFFFFF"/>
                </a:solidFill>
                <a:latin typeface="+mn-lt"/>
              </a:rPr>
              <a:t>Post-NSO Checklist</a:t>
            </a:r>
            <a:br>
              <a:rPr lang="en-US" b="1" dirty="0">
                <a:solidFill>
                  <a:srgbClr val="FFFFFF"/>
                </a:solidFill>
                <a:latin typeface="+mn-lt"/>
              </a:rPr>
            </a:br>
            <a:r>
              <a:rPr lang="en-US" sz="1300" dirty="0">
                <a:solidFill>
                  <a:srgbClr val="FFFFFF"/>
                </a:solidFill>
                <a:latin typeface="+mn-lt"/>
              </a:rPr>
              <a:t>Ideation  by</a:t>
            </a:r>
            <a:br>
              <a:rPr lang="en-US" sz="1300" b="1" dirty="0">
                <a:solidFill>
                  <a:srgbClr val="FFFFFF"/>
                </a:solidFill>
                <a:latin typeface="+mn-lt"/>
              </a:rPr>
            </a:br>
            <a:r>
              <a:rPr lang="en-US" sz="1300" b="1" dirty="0">
                <a:solidFill>
                  <a:srgbClr val="FFFFFF"/>
                </a:solidFill>
                <a:latin typeface="+mn-lt"/>
              </a:rPr>
              <a:t>Claire Duckett</a:t>
            </a:r>
            <a:br>
              <a:rPr lang="en-US" sz="1300" b="1" dirty="0">
                <a:solidFill>
                  <a:srgbClr val="FFFFFF"/>
                </a:solidFill>
                <a:latin typeface="+mn-lt"/>
              </a:rPr>
            </a:br>
            <a:r>
              <a:rPr lang="en-US" sz="1300" dirty="0">
                <a:solidFill>
                  <a:srgbClr val="FFFFFF"/>
                </a:solidFill>
                <a:latin typeface="+mn-lt"/>
              </a:rPr>
              <a:t>ISI Wichita Team</a:t>
            </a:r>
            <a:br>
              <a:rPr lang="en-US" sz="1600" dirty="0">
                <a:solidFill>
                  <a:srgbClr val="FFFFFF"/>
                </a:solidFill>
                <a:latin typeface="+mn-lt"/>
              </a:rPr>
            </a:br>
            <a:endParaRPr lang="en-US" dirty="0">
              <a:solidFill>
                <a:srgbClr val="FFFFFF"/>
              </a:solidFill>
              <a:latin typeface="+mn-lt"/>
            </a:endParaRPr>
          </a:p>
        </p:txBody>
      </p:sp>
    </p:spTree>
    <p:extLst>
      <p:ext uri="{BB962C8B-B14F-4D97-AF65-F5344CB8AC3E}">
        <p14:creationId xmlns:p14="http://schemas.microsoft.com/office/powerpoint/2010/main" val="309722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BC3E748-D182-3C0E-C203-B43D1BE4F616}"/>
              </a:ext>
            </a:extLst>
          </p:cNvPr>
          <p:cNvSpPr>
            <a:spLocks noGrp="1"/>
          </p:cNvSpPr>
          <p:nvPr>
            <p:ph idx="1"/>
          </p:nvPr>
        </p:nvSpPr>
        <p:spPr>
          <a:xfrm>
            <a:off x="628650" y="739471"/>
            <a:ext cx="7886700" cy="5437492"/>
          </a:xfrm>
        </p:spPr>
        <p:txBody>
          <a:bodyPr>
            <a:normAutofit/>
          </a:bodyPr>
          <a:lstStyle/>
          <a:p>
            <a:pPr>
              <a:buFont typeface="Wingdings" panose="05000000000000000000" pitchFamily="2" charset="2"/>
              <a:buChar char="q"/>
            </a:pPr>
            <a:r>
              <a:rPr lang="en-US" sz="2400" b="1" dirty="0"/>
              <a:t>Keep praying over all your PD efforts.</a:t>
            </a:r>
          </a:p>
          <a:p>
            <a:pPr>
              <a:buFont typeface="Wingdings" panose="05000000000000000000" pitchFamily="2" charset="2"/>
              <a:buChar char="q"/>
            </a:pPr>
            <a:r>
              <a:rPr lang="en-US" sz="2400" b="1" dirty="0"/>
              <a:t>Keep your prayer team informed regularly.</a:t>
            </a:r>
          </a:p>
          <a:p>
            <a:pPr>
              <a:buFont typeface="Wingdings" panose="05000000000000000000" pitchFamily="2" charset="2"/>
              <a:buChar char="q"/>
            </a:pPr>
            <a:r>
              <a:rPr lang="en-US" sz="2400" b="1" dirty="0"/>
              <a:t>Choose a record-keeping tool and add your segmented PCL.</a:t>
            </a:r>
          </a:p>
          <a:p>
            <a:pPr>
              <a:buFont typeface="Wingdings" panose="05000000000000000000" pitchFamily="2" charset="2"/>
              <a:buChar char="q"/>
            </a:pPr>
            <a:r>
              <a:rPr lang="en-US" sz="2400" b="1" dirty="0"/>
              <a:t>Prayerfully complete, sign and send an electronic copy of your PD Agreement by </a:t>
            </a:r>
            <a:r>
              <a:rPr lang="en-US" sz="2400" b="1" dirty="0">
                <a:solidFill>
                  <a:srgbClr val="C00000"/>
                </a:solidFill>
              </a:rPr>
              <a:t>Monday, March 25 </a:t>
            </a:r>
            <a:r>
              <a:rPr lang="en-US" sz="2400" b="1" dirty="0"/>
              <a:t>to:</a:t>
            </a:r>
          </a:p>
          <a:p>
            <a:pPr lvl="1">
              <a:buFont typeface="Wingdings" panose="05000000000000000000" pitchFamily="2" charset="2"/>
              <a:buChar char="§"/>
            </a:pPr>
            <a:r>
              <a:rPr lang="en-US" sz="2100" b="1" dirty="0"/>
              <a:t>Jeff </a:t>
            </a:r>
            <a:r>
              <a:rPr lang="en-US" sz="2100" dirty="0"/>
              <a:t>(</a:t>
            </a:r>
            <a:r>
              <a:rPr lang="en-US" sz="2100" dirty="0">
                <a:hlinkClick r:id="rId2"/>
              </a:rPr>
              <a:t>jtownsend@isionline.org</a:t>
            </a:r>
            <a:r>
              <a:rPr lang="en-US" sz="2100" dirty="0"/>
              <a:t>)  </a:t>
            </a:r>
            <a:endParaRPr lang="en-US" sz="2100" b="1" dirty="0"/>
          </a:p>
          <a:p>
            <a:pPr lvl="1">
              <a:buFont typeface="Wingdings" panose="05000000000000000000" pitchFamily="2" charset="2"/>
              <a:buChar char="§"/>
            </a:pPr>
            <a:r>
              <a:rPr lang="en-US" sz="2100" b="1" dirty="0"/>
              <a:t>Amber </a:t>
            </a:r>
            <a:r>
              <a:rPr lang="en-US" sz="2100" dirty="0"/>
              <a:t>(</a:t>
            </a:r>
            <a:r>
              <a:rPr lang="en-US" sz="2100" dirty="0">
                <a:hlinkClick r:id="rId3"/>
              </a:rPr>
              <a:t>acarpenter@isionline.org</a:t>
            </a:r>
            <a:r>
              <a:rPr lang="en-US" sz="2100" dirty="0"/>
              <a:t>)</a:t>
            </a:r>
            <a:endParaRPr lang="en-US" sz="2100" b="1" dirty="0"/>
          </a:p>
          <a:p>
            <a:pPr lvl="1">
              <a:buFont typeface="Wingdings" panose="05000000000000000000" pitchFamily="2" charset="2"/>
              <a:buChar char="§"/>
            </a:pPr>
            <a:r>
              <a:rPr lang="en-US" sz="2100" b="1" dirty="0"/>
              <a:t>Your PD coach</a:t>
            </a:r>
          </a:p>
          <a:p>
            <a:pPr lvl="1">
              <a:buFont typeface="Wingdings" panose="05000000000000000000" pitchFamily="2" charset="2"/>
              <a:buChar char="§"/>
            </a:pPr>
            <a:r>
              <a:rPr lang="en-US" sz="2100" b="1" dirty="0"/>
              <a:t>Your RFD</a:t>
            </a:r>
          </a:p>
          <a:p>
            <a:pPr lvl="1">
              <a:buFont typeface="Wingdings" panose="05000000000000000000" pitchFamily="2" charset="2"/>
              <a:buChar char="§"/>
            </a:pPr>
            <a:r>
              <a:rPr lang="en-US" sz="2100" b="1" dirty="0"/>
              <a:t>Your local supervisor</a:t>
            </a:r>
          </a:p>
          <a:p>
            <a:pPr marL="0" indent="0">
              <a:buNone/>
            </a:pPr>
            <a:endParaRPr lang="en-US" sz="2400" b="1" dirty="0"/>
          </a:p>
          <a:p>
            <a:pPr lvl="1">
              <a:buFont typeface="Wingdings" panose="05000000000000000000" pitchFamily="2" charset="2"/>
              <a:buChar char="§"/>
            </a:pPr>
            <a:endParaRPr lang="en-US" sz="2100" b="1" dirty="0"/>
          </a:p>
        </p:txBody>
      </p:sp>
    </p:spTree>
    <p:extLst>
      <p:ext uri="{BB962C8B-B14F-4D97-AF65-F5344CB8AC3E}">
        <p14:creationId xmlns:p14="http://schemas.microsoft.com/office/powerpoint/2010/main" val="148886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E1ED9F-0BB3-C27B-C236-6858F5C86E96}"/>
              </a:ext>
            </a:extLst>
          </p:cNvPr>
          <p:cNvSpPr>
            <a:spLocks noGrp="1"/>
          </p:cNvSpPr>
          <p:nvPr>
            <p:ph idx="1"/>
          </p:nvPr>
        </p:nvSpPr>
        <p:spPr>
          <a:xfrm>
            <a:off x="628650" y="683812"/>
            <a:ext cx="7886700" cy="5493151"/>
          </a:xfrm>
        </p:spPr>
        <p:txBody>
          <a:bodyPr>
            <a:normAutofit/>
          </a:bodyPr>
          <a:lstStyle/>
          <a:p>
            <a:pPr>
              <a:buFont typeface="Wingdings" panose="05000000000000000000" pitchFamily="2" charset="2"/>
              <a:buChar char="q"/>
            </a:pPr>
            <a:r>
              <a:rPr lang="en-US" sz="2400" b="1" dirty="0"/>
              <a:t>Prayerfully complete your first two-month Action Plan (using a format of your choosing) and send by </a:t>
            </a:r>
            <a:r>
              <a:rPr lang="en-US" sz="2400" b="1" dirty="0">
                <a:solidFill>
                  <a:srgbClr val="C00000"/>
                </a:solidFill>
              </a:rPr>
              <a:t>Monday, March 25 </a:t>
            </a:r>
            <a:r>
              <a:rPr lang="en-US" sz="2400" b="1" dirty="0"/>
              <a:t>to:</a:t>
            </a:r>
          </a:p>
          <a:p>
            <a:pPr lvl="1">
              <a:buFont typeface="Wingdings" panose="05000000000000000000" pitchFamily="2" charset="2"/>
              <a:buChar char="§"/>
            </a:pPr>
            <a:r>
              <a:rPr lang="en-US" sz="2100" b="1" dirty="0"/>
              <a:t>Jeff </a:t>
            </a:r>
            <a:r>
              <a:rPr lang="en-US" sz="2100" dirty="0"/>
              <a:t>(</a:t>
            </a:r>
            <a:r>
              <a:rPr lang="en-US" sz="2100" dirty="0">
                <a:hlinkClick r:id="rId2"/>
              </a:rPr>
              <a:t>jtownsend@isionline.org</a:t>
            </a:r>
            <a:r>
              <a:rPr lang="en-US" sz="2100" dirty="0"/>
              <a:t>) </a:t>
            </a:r>
            <a:endParaRPr lang="en-US" sz="2100" b="1" dirty="0"/>
          </a:p>
          <a:p>
            <a:pPr lvl="1">
              <a:buFont typeface="Wingdings" panose="05000000000000000000" pitchFamily="2" charset="2"/>
              <a:buChar char="§"/>
            </a:pPr>
            <a:r>
              <a:rPr lang="en-US" sz="2100" b="1" dirty="0"/>
              <a:t>Amber </a:t>
            </a:r>
            <a:r>
              <a:rPr lang="en-US" sz="2100" dirty="0"/>
              <a:t>(</a:t>
            </a:r>
            <a:r>
              <a:rPr lang="en-US" sz="2100" dirty="0">
                <a:hlinkClick r:id="rId3"/>
              </a:rPr>
              <a:t>acarpenter@isionline.org</a:t>
            </a:r>
            <a:r>
              <a:rPr lang="en-US" sz="2100" dirty="0"/>
              <a:t>) </a:t>
            </a:r>
            <a:endParaRPr lang="en-US" sz="2100" b="1" dirty="0"/>
          </a:p>
          <a:p>
            <a:pPr lvl="1">
              <a:buFont typeface="Wingdings" panose="05000000000000000000" pitchFamily="2" charset="2"/>
              <a:buChar char="§"/>
            </a:pPr>
            <a:r>
              <a:rPr lang="en-US" sz="2100" b="1" dirty="0"/>
              <a:t>Your PD coach</a:t>
            </a:r>
          </a:p>
          <a:p>
            <a:pPr lvl="1">
              <a:buFont typeface="Wingdings" panose="05000000000000000000" pitchFamily="2" charset="2"/>
              <a:buChar char="§"/>
            </a:pPr>
            <a:r>
              <a:rPr lang="en-US" sz="2100" b="1" dirty="0"/>
              <a:t>Your RFD</a:t>
            </a:r>
          </a:p>
          <a:p>
            <a:pPr lvl="1">
              <a:buFont typeface="Wingdings" panose="05000000000000000000" pitchFamily="2" charset="2"/>
              <a:buChar char="§"/>
            </a:pPr>
            <a:r>
              <a:rPr lang="en-US" sz="2100" b="1" dirty="0"/>
              <a:t>Your local supervisor</a:t>
            </a:r>
          </a:p>
          <a:p>
            <a:pPr>
              <a:buFont typeface="Wingdings" panose="05000000000000000000" pitchFamily="2" charset="2"/>
              <a:buChar char="q"/>
            </a:pPr>
            <a:r>
              <a:rPr lang="en-US" sz="2400" b="1" dirty="0"/>
              <a:t>Send your first FTM report (including at least one ‘ask’) as a Word document attachment to only your PD coach on </a:t>
            </a:r>
            <a:r>
              <a:rPr lang="en-US" sz="2400" b="1" dirty="0">
                <a:solidFill>
                  <a:srgbClr val="C00000"/>
                </a:solidFill>
              </a:rPr>
              <a:t>Monday, April 8.</a:t>
            </a:r>
            <a:endParaRPr lang="en-US" sz="2400" b="1" dirty="0"/>
          </a:p>
          <a:p>
            <a:pPr>
              <a:buFont typeface="Wingdings" panose="05000000000000000000" pitchFamily="2" charset="2"/>
              <a:buChar char="q"/>
            </a:pPr>
            <a:r>
              <a:rPr lang="en-US" sz="2400" b="1" i="1" dirty="0">
                <a:highlight>
                  <a:srgbClr val="FFFF00"/>
                </a:highlight>
              </a:rPr>
              <a:t>Find forms at: </a:t>
            </a:r>
            <a:r>
              <a:rPr lang="en-US" sz="2400" b="1" i="1" dirty="0">
                <a:highlight>
                  <a:srgbClr val="FFFF00"/>
                </a:highlight>
                <a:hlinkClick r:id="rId4"/>
              </a:rPr>
              <a:t>https://partnershipdevelopment.weebly.com/</a:t>
            </a:r>
            <a:r>
              <a:rPr lang="en-US" sz="2400" b="1" i="1" dirty="0">
                <a:highlight>
                  <a:srgbClr val="FFFF00"/>
                </a:highlight>
              </a:rPr>
              <a:t> &gt; PD Resources &gt; PD Documents and Procedures</a:t>
            </a:r>
            <a:endParaRPr lang="en-US" sz="2400" b="1" dirty="0">
              <a:solidFill>
                <a:srgbClr val="C00000"/>
              </a:solidFill>
            </a:endParaRPr>
          </a:p>
          <a:p>
            <a:pPr>
              <a:buFont typeface="Wingdings" panose="05000000000000000000" pitchFamily="2" charset="2"/>
              <a:buChar char="q"/>
            </a:pPr>
            <a:endParaRPr lang="en-US" sz="2400" b="1" dirty="0"/>
          </a:p>
        </p:txBody>
      </p:sp>
    </p:spTree>
    <p:extLst>
      <p:ext uri="{BB962C8B-B14F-4D97-AF65-F5344CB8AC3E}">
        <p14:creationId xmlns:p14="http://schemas.microsoft.com/office/powerpoint/2010/main" val="419239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0B5FBD-5DE6-4B53-E859-4B0E829917A3}"/>
              </a:ext>
            </a:extLst>
          </p:cNvPr>
          <p:cNvSpPr>
            <a:spLocks noGrp="1"/>
          </p:cNvSpPr>
          <p:nvPr>
            <p:ph idx="1"/>
          </p:nvPr>
        </p:nvSpPr>
        <p:spPr>
          <a:xfrm>
            <a:off x="628650" y="715617"/>
            <a:ext cx="7886700" cy="5461346"/>
          </a:xfrm>
        </p:spPr>
        <p:txBody>
          <a:bodyPr/>
          <a:lstStyle/>
          <a:p>
            <a:pPr>
              <a:buFont typeface="Wingdings" panose="05000000000000000000" pitchFamily="2" charset="2"/>
              <a:buChar char="q"/>
            </a:pPr>
            <a:r>
              <a:rPr lang="en-US" sz="2400" b="1" dirty="0"/>
              <a:t> Recruit an Accountability Partner ASAP and send name and email to:</a:t>
            </a:r>
          </a:p>
          <a:p>
            <a:pPr lvl="1">
              <a:buFont typeface="Wingdings" panose="05000000000000000000" pitchFamily="2" charset="2"/>
              <a:buChar char="§"/>
            </a:pPr>
            <a:r>
              <a:rPr lang="en-US" sz="2000" b="1" dirty="0"/>
              <a:t>Your PD Coach</a:t>
            </a:r>
          </a:p>
          <a:p>
            <a:pPr lvl="1">
              <a:spcAft>
                <a:spcPts val="600"/>
              </a:spcAft>
              <a:buFont typeface="Wingdings" panose="05000000000000000000" pitchFamily="2" charset="2"/>
              <a:buChar char="§"/>
            </a:pPr>
            <a:r>
              <a:rPr lang="en-US" sz="2000" b="1" dirty="0"/>
              <a:t>To Jeff </a:t>
            </a:r>
            <a:r>
              <a:rPr lang="en-US" sz="2000" dirty="0"/>
              <a:t>(</a:t>
            </a:r>
            <a:r>
              <a:rPr lang="en-US" sz="2000" dirty="0">
                <a:hlinkClick r:id="rId2"/>
              </a:rPr>
              <a:t>jtownsend@isionline.org</a:t>
            </a:r>
            <a:r>
              <a:rPr lang="en-US" sz="2000" dirty="0"/>
              <a:t>)</a:t>
            </a:r>
            <a:endParaRPr lang="en-US" sz="2000" b="1" dirty="0"/>
          </a:p>
          <a:p>
            <a:pPr lvl="1">
              <a:spcAft>
                <a:spcPts val="600"/>
              </a:spcAft>
              <a:buFont typeface="Wingdings" panose="05000000000000000000" pitchFamily="2" charset="2"/>
              <a:buChar char="§"/>
            </a:pPr>
            <a:r>
              <a:rPr lang="en-US" sz="2000" b="1" dirty="0"/>
              <a:t>To Amber </a:t>
            </a:r>
            <a:r>
              <a:rPr lang="en-US" sz="2000" dirty="0"/>
              <a:t>(</a:t>
            </a:r>
            <a:r>
              <a:rPr lang="en-US" sz="2000" dirty="0">
                <a:hlinkClick r:id="rId3"/>
              </a:rPr>
              <a:t>acarpenter@isionline.org</a:t>
            </a:r>
            <a:r>
              <a:rPr lang="en-US" sz="2000" dirty="0"/>
              <a:t>) </a:t>
            </a:r>
            <a:endParaRPr lang="en-US" sz="2000" b="1" dirty="0"/>
          </a:p>
          <a:p>
            <a:pPr>
              <a:buFont typeface="Wingdings" panose="05000000000000000000" pitchFamily="2" charset="2"/>
              <a:buChar char="q"/>
            </a:pPr>
            <a:r>
              <a:rPr lang="en-US" sz="2400" b="1" dirty="0"/>
              <a:t> After completing NSO, watch for emails from Teresa Bolton (People Services) and Paycom related to completing steps in the hiring process (for those eligible and approved for hiring at this time).</a:t>
            </a:r>
          </a:p>
          <a:p>
            <a:pPr marL="0" indent="0">
              <a:buNone/>
            </a:pPr>
            <a:endParaRPr lang="en-US" dirty="0"/>
          </a:p>
        </p:txBody>
      </p:sp>
    </p:spTree>
    <p:extLst>
      <p:ext uri="{BB962C8B-B14F-4D97-AF65-F5344CB8AC3E}">
        <p14:creationId xmlns:p14="http://schemas.microsoft.com/office/powerpoint/2010/main" val="970181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TotalTime>
  <Words>250</Words>
  <Application>Microsoft Office PowerPoint</Application>
  <PresentationFormat>On-screen Show (4:3)</PresentationFormat>
  <Paragraphs>23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Post-NSO Checklist Ideation  by Claire Duckett ISI Wichita Team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Post-NSO Checklist</dc:title>
  <dc:creator>Jeff Townsend</dc:creator>
  <cp:lastModifiedBy>Jeff Townsend</cp:lastModifiedBy>
  <cp:revision>37</cp:revision>
  <dcterms:created xsi:type="dcterms:W3CDTF">2020-10-20T16:28:46Z</dcterms:created>
  <dcterms:modified xsi:type="dcterms:W3CDTF">2024-03-05T22:03:52Z</dcterms:modified>
</cp:coreProperties>
</file>