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83" r:id="rId5"/>
    <p:sldId id="286" r:id="rId6"/>
    <p:sldId id="260" r:id="rId7"/>
    <p:sldId id="290" r:id="rId8"/>
    <p:sldId id="264" r:id="rId9"/>
    <p:sldId id="287" r:id="rId10"/>
    <p:sldId id="288" r:id="rId11"/>
    <p:sldId id="289" r:id="rId12"/>
    <p:sldId id="262" r:id="rId13"/>
    <p:sldId id="291" r:id="rId14"/>
    <p:sldId id="285" r:id="rId15"/>
    <p:sldId id="292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43CFC0-D19F-FF00-492F-2449A8317E47}" v="851" dt="2023-05-16T22:44:06.960"/>
    <p1510:client id="{E4CA7874-4498-4F7B-B0D8-562FDB6D93F2}" v="450" dt="2023-05-12T00:40:08.202"/>
    <p1510:client id="{E62327D0-FE84-7743-01A9-9A1689236381}" v="225" dt="2023-06-01T19:52:46.540"/>
  </p1510:revLst>
</p1510:revInfo>
</file>

<file path=ppt/tableStyles.xml><?xml version="1.0" encoding="utf-8"?>
<a:tblStyleLst xmlns:a="http://schemas.openxmlformats.org/drawingml/2006/main" def="{93296810-A885-4BE3-A3E7-6D5BEEA58F35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DBDA2-4480-4D82-8886-1B64A7ECBBAC}" type="datetimeFigureOut">
              <a:rPr lang="en-US" noProof="0" smtClean="0"/>
              <a:t>6/1/2023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DBACE-0F8F-43FD-98F0-DEE13552DADA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51582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99249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18091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45649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DBACE-0F8F-43FD-98F0-DEE13552DA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22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7065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4632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21506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9802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07547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1308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47342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53047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nt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0"/>
          </a:effectLst>
        </p:spPr>
        <p:txBody>
          <a:bodyPr wrap="square" lIns="0" tIns="1512000" rIns="0" bIns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&amp; Drop </a:t>
            </a:r>
            <a:br>
              <a:rPr lang="en-US" noProof="0"/>
            </a:br>
            <a:r>
              <a:rPr lang="en-US" noProof="0"/>
              <a:t>Your Photo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855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BA81C-7A11-4162-B12D-09C17794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E673CEF-A1C2-4E14-B0D1-54B174662E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4D67D91-8385-450E-8591-87F3B0D49A28}"/>
              </a:ext>
            </a:extLst>
          </p:cNvPr>
          <p:cNvSpPr>
            <a:spLocks noChangeAspect="1"/>
          </p:cNvSpPr>
          <p:nvPr userDrawn="1"/>
        </p:nvSpPr>
        <p:spPr>
          <a:xfrm>
            <a:off x="3718631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4F40ADC-3BDE-4F70-B1D8-90B903ACBEB0}"/>
              </a:ext>
            </a:extLst>
          </p:cNvPr>
          <p:cNvSpPr/>
          <p:nvPr userDrawn="1"/>
        </p:nvSpPr>
        <p:spPr>
          <a:xfrm>
            <a:off x="3886924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353AEB2-51D0-417C-934D-F65FF08D855B}"/>
              </a:ext>
            </a:extLst>
          </p:cNvPr>
          <p:cNvSpPr>
            <a:spLocks noChangeAspect="1"/>
          </p:cNvSpPr>
          <p:nvPr userDrawn="1"/>
        </p:nvSpPr>
        <p:spPr>
          <a:xfrm>
            <a:off x="7763130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8DEE142-1DEB-405F-827B-00F256F20B5F}"/>
              </a:ext>
            </a:extLst>
          </p:cNvPr>
          <p:cNvSpPr/>
          <p:nvPr userDrawn="1"/>
        </p:nvSpPr>
        <p:spPr>
          <a:xfrm>
            <a:off x="7931423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048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anchor="t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8EDE7-4EEE-467B-88CF-BC73746F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5F567-B041-473A-9947-76AD30DA4B3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0900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1264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</p:grp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95F1F7-9083-4904-84DE-45613FFE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924C6-2B3E-410B-8E79-A18832FB73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12893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With Image">
    <p:bg bwMode="grayWhite"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Thank </a:t>
            </a:r>
            <a:br>
              <a:rPr lang="en-US" noProof="0"/>
            </a:br>
            <a:r>
              <a:rPr lang="en-US" noProof="0"/>
              <a:t>You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50685" y="3820804"/>
            <a:ext cx="4303959" cy="27180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0685" y="4226974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0685" y="4613337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50828" y="4999701"/>
            <a:ext cx="4305582" cy="252413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3658187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7000">
                <a:schemeClr val="accent1">
                  <a:alpha val="81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7832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94222" y="1145254"/>
            <a:ext cx="4567666" cy="4688435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softEdge rad="317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0659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000">
                <a:schemeClr val="tx2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96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softEdge rad="317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741885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94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673488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3968188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35501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: Shape 274">
            <a:extLst>
              <a:ext uri="{FF2B5EF4-FFF2-40B4-BE49-F238E27FC236}">
                <a16:creationId xmlns:a16="http://schemas.microsoft.com/office/drawing/2014/main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74" name="Freeform: Shape 273">
            <a:extLst>
              <a:ext uri="{FF2B5EF4-FFF2-40B4-BE49-F238E27FC236}">
                <a16:creationId xmlns:a16="http://schemas.microsoft.com/office/drawing/2014/main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51264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3542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3542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8" name="Picture Placeholder 15">
            <a:extLst>
              <a:ext uri="{FF2B5EF4-FFF2-40B4-BE49-F238E27FC236}">
                <a16:creationId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80081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80977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80977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80179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02692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02692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923511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24407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24407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6351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64409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38C3E6C6-AC4D-4596-8441-DAB1F5F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1750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508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152525"/>
            <a:ext cx="5508000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2EF92-D0F7-4157-AFAF-E4A3058C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508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508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584325"/>
            <a:ext cx="5508000" cy="46069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200" y="1152525"/>
            <a:ext cx="5508000" cy="35877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07A33-2967-4899-A40F-2B187086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C6AEB5-34C4-41E3-AF24-81740A755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2E0109-A852-4B1A-84CE-848A1D6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F9D68-D408-4753-A4A2-75AC2CD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292" y="359999"/>
            <a:ext cx="6579707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41868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4186800" cy="3400227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95196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17DEB87-DE66-4311-84F4-4A1AE244A9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59999" y="3960000"/>
            <a:ext cx="4186799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7150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6D07DD-F1C7-4A36-AF98-6B5500A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3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12919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98828" y="28440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90091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90091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349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4X Op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283776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283776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7" name="Picture Placeholder 15">
            <a:extLst>
              <a:ext uri="{FF2B5EF4-FFF2-40B4-BE49-F238E27FC236}">
                <a16:creationId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44814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8" name="Picture Placeholder 15">
            <a:extLst>
              <a:ext uri="{FF2B5EF4-FFF2-40B4-BE49-F238E27FC236}">
                <a16:creationId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44814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8C556-B80F-421B-8F80-332CBFCE257B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3F5D994D-B125-4628-9E39-49308819F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382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bg>
      <p:bgPr>
        <a:gradFill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345838A-C221-4A96-A471-11032B0E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276" y="4362628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val="7787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31968" y="3314505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3360" y="3314701"/>
            <a:ext cx="3069500" cy="305119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1B9E7-33BC-464B-B75C-73154C1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237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alpha val="8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187400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2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3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1CA826-63B3-43E6-99A0-2589589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64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9EA32B-6EE8-4742-9788-FCAC7A0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E8445-BA39-4932-B40E-1B18A4CDF6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3036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F7E44-8ABB-4ABE-998C-AFEFE7A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anchor="ctr"/>
          <a:lstStyle>
            <a:lvl1pPr algn="ctr">
              <a:defRPr lang="en-ZA" sz="1000" b="1" smtClean="0"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1" r:id="rId14"/>
    <p:sldLayoutId id="2147483675" r:id="rId15"/>
    <p:sldLayoutId id="2147483679" r:id="rId16"/>
    <p:sldLayoutId id="2147483676" r:id="rId17"/>
    <p:sldLayoutId id="2147483680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77" r:id="rId24"/>
    <p:sldLayoutId id="214748367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1" kern="1200" spc="-150" dirty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sv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1B09D17-4B8E-30AC-BA0D-D7AD4DAD9A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2599" r="22599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50E8F8-CBC6-4A56-A60B-FDBF1E1F1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4168" y="3940549"/>
            <a:ext cx="4099187" cy="2078700"/>
          </a:xfrm>
        </p:spPr>
        <p:txBody>
          <a:bodyPr/>
          <a:lstStyle/>
          <a:p>
            <a:r>
              <a:rPr lang="en-US" sz="2400" dirty="0"/>
              <a:t>Reaching International students in Sacramento</a:t>
            </a:r>
            <a:br>
              <a:rPr lang="en-US" sz="2400" dirty="0"/>
            </a:br>
            <a:r>
              <a:rPr lang="en-US" sz="1200" dirty="0"/>
              <a:t>and </a:t>
            </a:r>
            <a:br>
              <a:rPr lang="en-US" sz="1200" dirty="0"/>
            </a:br>
            <a:r>
              <a:rPr lang="en-US" sz="2400" dirty="0"/>
              <a:t>training new staff</a:t>
            </a:r>
            <a:br>
              <a:rPr lang="en-US" sz="2400" dirty="0"/>
            </a:br>
            <a:r>
              <a:rPr lang="en-US" sz="2400" dirty="0"/>
              <a:t>nationally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AE98AA7-EEC8-4349-B75F-8C7B0A80C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537" y="4268106"/>
            <a:ext cx="2430801" cy="2430801"/>
          </a:xfrm>
          <a:prstGeom prst="ellipse">
            <a:avLst/>
          </a:pr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8391CD38-F7C4-E993-0C98-8C4206093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38" y="5033184"/>
            <a:ext cx="2087302" cy="862062"/>
          </a:xfrm>
          <a:prstGeom prst="rect">
            <a:avLst/>
          </a:prstGeom>
        </p:spPr>
      </p:pic>
      <p:pic>
        <p:nvPicPr>
          <p:cNvPr id="14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EE3D0AFA-1BB7-550A-23B5-DB3F0B494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7894" y="847463"/>
            <a:ext cx="4489048" cy="121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63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D4394E-B587-4CD9-96D1-650A82CA0197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7869114" y="536715"/>
            <a:ext cx="3863221" cy="720000"/>
          </a:xfrm>
        </p:spPr>
        <p:txBody>
          <a:bodyPr/>
          <a:lstStyle/>
          <a:p>
            <a:r>
              <a:rPr lang="en-US" err="1"/>
              <a:t>iLife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154CB10-3BB7-4C3D-9275-80A6E79BD7C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869115" y="1364242"/>
            <a:ext cx="3863221" cy="141542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What we do</a:t>
            </a:r>
          </a:p>
        </p:txBody>
      </p:sp>
      <p:pic>
        <p:nvPicPr>
          <p:cNvPr id="31" name="Picture Placeholder 30" descr="Bullseye">
            <a:extLst>
              <a:ext uri="{FF2B5EF4-FFF2-40B4-BE49-F238E27FC236}">
                <a16:creationId xmlns:a16="http://schemas.microsoft.com/office/drawing/2014/main" id="{146C3774-1A16-4CEA-B0D9-21F4D70DD683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D1680A-25DD-42DD-B066-2294665CF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2400" dirty="0"/>
              <a:t>Meet new students</a:t>
            </a:r>
            <a:endParaRPr lang="en-US" sz="2400" dirty="0">
              <a:cs typeface="Calibri"/>
            </a:endParaRPr>
          </a:p>
        </p:txBody>
      </p:sp>
      <p:pic>
        <p:nvPicPr>
          <p:cNvPr id="33" name="Picture Placeholder 32" descr="Lecturer">
            <a:extLst>
              <a:ext uri="{FF2B5EF4-FFF2-40B4-BE49-F238E27FC236}">
                <a16:creationId xmlns:a16="http://schemas.microsoft.com/office/drawing/2014/main" id="{34FE467F-DFCB-454B-9B3B-9C4BF433B3C6}"/>
              </a:ext>
            </a:extLst>
          </p:cNvPr>
          <p:cNvPicPr>
            <a:picLocks noGrp="1" noChangeAspect="1"/>
          </p:cNvPicPr>
          <p:nvPr>
            <p:ph type="pic" sz="quarter" idx="5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157E51-898F-41B4-8235-6C34BBCD749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2400" dirty="0"/>
              <a:t>Fun events</a:t>
            </a:r>
            <a:endParaRPr lang="en-US" sz="2400" dirty="0">
              <a:cs typeface="Calibri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DE267D-5AD5-4C76-A976-43EDB64DB1F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2400" dirty="0"/>
              <a:t>Bible study</a:t>
            </a:r>
            <a:endParaRPr lang="en-US" sz="2400" dirty="0">
              <a:cs typeface="Calibri"/>
            </a:endParaRPr>
          </a:p>
        </p:txBody>
      </p:sp>
      <p:pic>
        <p:nvPicPr>
          <p:cNvPr id="37" name="Picture Placeholder 36" descr="Megaphone">
            <a:extLst>
              <a:ext uri="{FF2B5EF4-FFF2-40B4-BE49-F238E27FC236}">
                <a16:creationId xmlns:a16="http://schemas.microsoft.com/office/drawing/2014/main" id="{1701A2E9-D331-4627-A32A-658F1BDB82EF}"/>
              </a:ext>
            </a:extLst>
          </p:cNvPr>
          <p:cNvPicPr>
            <a:picLocks noGrp="1" noChangeAspect="1"/>
          </p:cNvPicPr>
          <p:nvPr>
            <p:ph type="pic" sz="quarter" idx="54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DDC6D72-DCF6-41AE-B39D-609AE438F22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2400" dirty="0"/>
              <a:t>Discipleship and serving</a:t>
            </a:r>
            <a:endParaRPr lang="en-US" sz="2400" dirty="0">
              <a:cs typeface="Calibri"/>
            </a:endParaRPr>
          </a:p>
        </p:txBody>
      </p:sp>
      <p:pic>
        <p:nvPicPr>
          <p:cNvPr id="9" name="Picture 9" descr="Text&#10;&#10;Description automatically generated">
            <a:extLst>
              <a:ext uri="{FF2B5EF4-FFF2-40B4-BE49-F238E27FC236}">
                <a16:creationId xmlns:a16="http://schemas.microsoft.com/office/drawing/2014/main" id="{F2496850-15AD-573E-4437-A3E67C4EE550}"/>
              </a:ext>
            </a:extLst>
          </p:cNvPr>
          <p:cNvPicPr>
            <a:picLocks noGrp="1" noChangeAspect="1"/>
          </p:cNvPicPr>
          <p:nvPr>
            <p:ph type="pic" sz="quarter" idx="53"/>
          </p:nvPr>
        </p:nvPicPr>
        <p:blipFill>
          <a:blip r:embed="rId9"/>
          <a:srcRect l="5523" r="5523"/>
          <a:stretch/>
        </p:blipFill>
        <p:spPr/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FDAE16D-1CB6-2356-8BC1-3118D494CF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3313" y="1802274"/>
            <a:ext cx="4527628" cy="338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13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CAA4E-665D-43A4-B900-A849C2DFB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New position </a:t>
            </a:r>
            <a:br>
              <a:rPr lang="en-US"/>
            </a:br>
            <a:r>
              <a:rPr lang="en-US"/>
              <a:t>at national level of isi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30815-DBFE-4A9B-9738-40A4F2E21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3929606"/>
            <a:ext cx="4793714" cy="1047600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en-US" sz="3200" noProof="1">
                <a:cs typeface="Calibri"/>
              </a:rPr>
              <a:t>Coordinator of </a:t>
            </a:r>
            <a:endParaRPr lang="en-US" dirty="0">
              <a:cs typeface="Calibri"/>
            </a:endParaRPr>
          </a:p>
          <a:p>
            <a:pPr algn="ctr"/>
            <a:r>
              <a:rPr lang="en-US" sz="3200" noProof="1">
                <a:cs typeface="Calibri"/>
              </a:rPr>
              <a:t>field development</a:t>
            </a:r>
            <a:endParaRPr lang="en-US" dirty="0">
              <a:cs typeface="Calibri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34BEB43-4E82-ACE9-94C0-40E0267BD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159" y="463715"/>
            <a:ext cx="2743200" cy="155148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6B5479C-5170-88DF-5E1B-46464565D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159" y="2314624"/>
            <a:ext cx="2743200" cy="15342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D8AE28-486C-1733-FB3C-D806D9B0267F}"/>
              </a:ext>
            </a:extLst>
          </p:cNvPr>
          <p:cNvSpPr txBox="1"/>
          <p:nvPr/>
        </p:nvSpPr>
        <p:spPr>
          <a:xfrm>
            <a:off x="6964101" y="4109013"/>
            <a:ext cx="4957822" cy="23083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Calibri"/>
              </a:rPr>
              <a:t>I will be working with Jeff Townsend, Director of Field Development, to train new staff and support them through the Partnership Development (support raising) process.</a:t>
            </a:r>
            <a:endParaRPr lang="en-US"/>
          </a:p>
          <a:p>
            <a:pPr algn="ctr"/>
            <a:endParaRPr lang="en-US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cs typeface="Calibri"/>
              </a:rPr>
              <a:t>Our goal is to get new staff on the field as soon as possible so that they can reach more international students for Jesus.</a:t>
            </a:r>
          </a:p>
        </p:txBody>
      </p:sp>
    </p:spTree>
    <p:extLst>
      <p:ext uri="{BB962C8B-B14F-4D97-AF65-F5344CB8AC3E}">
        <p14:creationId xmlns:p14="http://schemas.microsoft.com/office/powerpoint/2010/main" val="3661020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66D4EEF2-6A97-F027-FF00-04077A54B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664437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tx1"/>
                </a:solidFill>
              </a:rPr>
              <a:t>How you can help</a:t>
            </a:r>
          </a:p>
        </p:txBody>
      </p:sp>
      <p:sp>
        <p:nvSpPr>
          <p:cNvPr id="3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03AB5E-9DB3-AB03-54B5-2A8D75622C4C}"/>
              </a:ext>
            </a:extLst>
          </p:cNvPr>
          <p:cNvSpPr txBox="1"/>
          <p:nvPr/>
        </p:nvSpPr>
        <p:spPr>
          <a:xfrm>
            <a:off x="640080" y="2872899"/>
            <a:ext cx="4243589" cy="312311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ISI has no central funds.</a:t>
            </a:r>
            <a:endParaRPr lang="en-US" sz="20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Like many mission organizations, we depend upon the financial support of individuals and churches.  </a:t>
            </a:r>
            <a:endParaRPr lang="en-US" sz="20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These contributions are used for salary, benefits, and ministry expenses.</a:t>
            </a:r>
            <a:endParaRPr lang="en-US" sz="2000" dirty="0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 need a team of partners who will donate to ISI monthly to make this possible.</a:t>
            </a:r>
            <a:endParaRPr lang="en-US" sz="2000" dirty="0"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Will you prayerfully consider</a:t>
            </a:r>
            <a:endParaRPr lang="en-US" sz="2000" b="1" dirty="0"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 joining my team?</a:t>
            </a:r>
            <a:endParaRPr lang="en-US" sz="2000" b="1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cs typeface="Calibri"/>
            </a:endParaRPr>
          </a:p>
        </p:txBody>
      </p:sp>
      <p:pic>
        <p:nvPicPr>
          <p:cNvPr id="24" name="Picture 2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88EC75F-1F23-1E77-0E38-CFB8033DC3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04" r="2877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05F210DD-3292-C798-08A4-4DBF9EE0FB8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  <a:defRPr/>
            </a:pPr>
            <a:fld id="{B67B645E-C5E5-4727-B977-D372A0AA71D9}" type="slidenum">
              <a:rPr lang="en-US" sz="1200" b="0">
                <a:solidFill>
                  <a:srgbClr val="FFFFFF"/>
                </a:solidFill>
                <a:latin typeface="Calibri" panose="020F0502020204030204"/>
              </a:rPr>
              <a:pPr algn="r">
                <a:lnSpc>
                  <a:spcPct val="90000"/>
                </a:lnSpc>
                <a:spcAft>
                  <a:spcPts val="600"/>
                </a:spcAft>
                <a:defRPr/>
              </a:pPr>
              <a:t>12</a:t>
            </a:fld>
            <a:endParaRPr lang="en-US" sz="1200" b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62198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DDABB1-5E6B-4365-AD9E-DDCE7E972742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6842710" y="832022"/>
            <a:ext cx="4793714" cy="2078699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7530160-A714-49C8-85A0-932553905B4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6650685" y="2974137"/>
            <a:ext cx="4303959" cy="27180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1"/>
              <a:t>Amber Carpenter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2CA365-4170-41B8-B4B3-7A2FA6DBD7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6650685" y="3380307"/>
            <a:ext cx="4303959" cy="252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cs typeface="Calibri"/>
              </a:rPr>
              <a:t>(916)995-5923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739431-ADAD-416E-818C-4B616D2870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6650685" y="3766670"/>
            <a:ext cx="4303959" cy="25200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acarpenter@isionline.org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58B848-99A6-4681-9D22-50069C0BDE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650828" y="4153034"/>
            <a:ext cx="4305582" cy="25241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ea typeface="+mn-lt"/>
                <a:cs typeface="+mn-lt"/>
              </a:rPr>
              <a:t>ambercarpenterisi.weebly.com</a:t>
            </a:r>
            <a:endParaRPr lang="en-US" dirty="0">
              <a:cs typeface="Calibri"/>
            </a:endParaRPr>
          </a:p>
        </p:txBody>
      </p:sp>
      <p:pic>
        <p:nvPicPr>
          <p:cNvPr id="12" name="Graphic 11" descr="User" title="Icon - Presenter Name">
            <a:extLst>
              <a:ext uri="{FF2B5EF4-FFF2-40B4-BE49-F238E27FC236}">
                <a16:creationId xmlns:a16="http://schemas.microsoft.com/office/drawing/2014/main" id="{3FD34FCD-807B-4BBC-8AFE-2162CCE29B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061325" y="3001201"/>
            <a:ext cx="218900" cy="218900"/>
          </a:xfrm>
          <a:prstGeom prst="rect">
            <a:avLst/>
          </a:prstGeom>
        </p:spPr>
      </p:pic>
      <p:pic>
        <p:nvPicPr>
          <p:cNvPr id="14" name="Graphic 13" descr="Smart Phone" title="Icon - Presenter Phone Number">
            <a:extLst>
              <a:ext uri="{FF2B5EF4-FFF2-40B4-BE49-F238E27FC236}">
                <a16:creationId xmlns:a16="http://schemas.microsoft.com/office/drawing/2014/main" id="{E51263B5-564A-401A-810D-0896F97EF0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gray">
          <a:xfrm>
            <a:off x="11061325" y="3409961"/>
            <a:ext cx="218900" cy="218900"/>
          </a:xfrm>
          <a:prstGeom prst="rect">
            <a:avLst/>
          </a:prstGeom>
        </p:spPr>
      </p:pic>
      <p:pic>
        <p:nvPicPr>
          <p:cNvPr id="13" name="Graphic 12" descr="Envelope" title="Icon Presenter Email">
            <a:extLst>
              <a:ext uri="{FF2B5EF4-FFF2-40B4-BE49-F238E27FC236}">
                <a16:creationId xmlns:a16="http://schemas.microsoft.com/office/drawing/2014/main" id="{A24A1417-AE3F-44AE-98EB-3E6ADA1E20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gray">
          <a:xfrm>
            <a:off x="11061325" y="3777679"/>
            <a:ext cx="218900" cy="218900"/>
          </a:xfrm>
          <a:prstGeom prst="rect">
            <a:avLst/>
          </a:prstGeom>
        </p:spPr>
      </p:pic>
      <p:pic>
        <p:nvPicPr>
          <p:cNvPr id="15" name="Graphic 14" descr="Link">
            <a:extLst>
              <a:ext uri="{FF2B5EF4-FFF2-40B4-BE49-F238E27FC236}">
                <a16:creationId xmlns:a16="http://schemas.microsoft.com/office/drawing/2014/main" id="{0161B5EF-405A-4DEA-8E00-0A6A7B71F7B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 bwMode="gray">
          <a:xfrm>
            <a:off x="11044466" y="4145397"/>
            <a:ext cx="244786" cy="244786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5DE16702-1648-C20B-6C48-18C6DC3622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792" y="2107678"/>
            <a:ext cx="4720541" cy="2652290"/>
          </a:xfrm>
          <a:prstGeom prst="rect">
            <a:avLst/>
          </a:prstGeom>
        </p:spPr>
      </p:pic>
      <p:pic>
        <p:nvPicPr>
          <p:cNvPr id="5" name="Picture 8" descr="Qr code&#10;&#10;Description automatically generated">
            <a:extLst>
              <a:ext uri="{FF2B5EF4-FFF2-40B4-BE49-F238E27FC236}">
                <a16:creationId xmlns:a16="http://schemas.microsoft.com/office/drawing/2014/main" id="{8BB736FE-EFA3-4DC5-3AF0-1F6E493DEC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42020" y="2975251"/>
            <a:ext cx="1072850" cy="14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18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4E224D4-CF4C-4EC1-B54B-3738143F6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9220655" y="606225"/>
            <a:ext cx="2106487" cy="2078699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 flip="none" rotWithShape="1">
            <a:gsLst>
              <a:gs pos="18000">
                <a:schemeClr val="accent1">
                  <a:lumMod val="5000"/>
                  <a:lumOff val="95000"/>
                </a:schemeClr>
              </a:gs>
              <a:gs pos="100000">
                <a:schemeClr val="accent3">
                  <a:alpha val="71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330200" dist="304800" dir="5400000" algn="t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58620-D380-473B-A288-E14928A16BD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171062" y="3126586"/>
            <a:ext cx="4099187" cy="104893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400" b="0" dirty="0">
                <a:latin typeface="Calibri"/>
                <a:cs typeface="Calibri"/>
              </a:rPr>
              <a:t>INTERNATIONAL STUDENTS, INC. EXISTS TO SHARE CHRIST'S LOVE WITH INTERNATIONAL STUDENTS AND TO EQUIP THEM FOR EFFECTIVE SERVICE IN COOPERATION WITH THE LOCAL CHURCH AND OTHERS.</a:t>
            </a:r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2C2C9DD1-529F-CB1F-A454-0A6404751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500" y="1281058"/>
            <a:ext cx="1749707" cy="727024"/>
          </a:xfrm>
          <a:prstGeom prst="rect">
            <a:avLst/>
          </a:prstGeom>
        </p:spPr>
      </p:pic>
      <p:pic>
        <p:nvPicPr>
          <p:cNvPr id="7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2520028-174F-306F-E9E8-9C6ECC444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22" y="1615851"/>
            <a:ext cx="6408516" cy="408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3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663105-4B92-4F24-9DF6-58BB116E29F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7944136" y="1165821"/>
            <a:ext cx="3863221" cy="720000"/>
          </a:xfrm>
        </p:spPr>
        <p:txBody>
          <a:bodyPr/>
          <a:lstStyle/>
          <a:p>
            <a:r>
              <a:rPr lang="en-US"/>
              <a:t>The Need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E41F722-BA6E-4DCA-864E-876ECDFB533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7729315" y="2259374"/>
            <a:ext cx="4087450" cy="141542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The majority of people in the world who have not heard the gospel are from the 10/40 Window.*</a:t>
            </a:r>
            <a:endParaRPr lang="en-US" sz="1400">
              <a:cs typeface="Calibr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161DAB-3A3E-48FC-9143-482C63BB1C0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289999" y="3861211"/>
            <a:ext cx="4529467" cy="1114343"/>
          </a:xfrm>
        </p:spPr>
        <p:txBody>
          <a:bodyPr vert="horz" lIns="0" tIns="0" rIns="0" bIns="0" rtlCol="0" anchor="t">
            <a:noAutofit/>
          </a:bodyPr>
          <a:lstStyle/>
          <a:p>
            <a:pPr algn="r">
              <a:buNone/>
            </a:pPr>
            <a:r>
              <a:rPr lang="en-US" sz="2400" noProof="1">
                <a:solidFill>
                  <a:schemeClr val="bg1"/>
                </a:solidFill>
                <a:latin typeface="Calibri"/>
                <a:cs typeface="Calibri"/>
              </a:rPr>
              <a:t>Many of the international students in the U.S. come from these gospel-resistant countries.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r">
              <a:buNone/>
            </a:pPr>
            <a:br>
              <a:rPr lang="en-US" dirty="0"/>
            </a:br>
            <a:endParaRPr lang="en-US" sz="2400">
              <a:solidFill>
                <a:schemeClr val="bg1"/>
              </a:solidFill>
              <a:cs typeface="Calibri"/>
            </a:endParaRPr>
          </a:p>
          <a:p>
            <a:pPr marL="0" indent="0" algn="r">
              <a:buNone/>
            </a:pPr>
            <a:endParaRPr lang="en-US" sz="2400" noProof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16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741FA1C8-1871-6E18-5ED2-6CE857367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23" y="1881252"/>
            <a:ext cx="5691793" cy="3093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013BF8-F4E4-EE5F-B8F8-2D7F6E8185F9}"/>
              </a:ext>
            </a:extLst>
          </p:cNvPr>
          <p:cNvSpPr txBox="1"/>
          <p:nvPr/>
        </p:nvSpPr>
        <p:spPr>
          <a:xfrm>
            <a:off x="284104" y="5270030"/>
            <a:ext cx="2743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*The area that lies across Africa and Asia from 10 degrees latitude North of the equator to 40 degrees latitude North of the equator.​</a:t>
            </a:r>
          </a:p>
        </p:txBody>
      </p:sp>
    </p:spTree>
    <p:extLst>
      <p:ext uri="{BB962C8B-B14F-4D97-AF65-F5344CB8AC3E}">
        <p14:creationId xmlns:p14="http://schemas.microsoft.com/office/powerpoint/2010/main" val="2122728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Map&#10;&#10;Description automatically generated">
            <a:extLst>
              <a:ext uri="{FF2B5EF4-FFF2-40B4-BE49-F238E27FC236}">
                <a16:creationId xmlns:a16="http://schemas.microsoft.com/office/drawing/2014/main" id="{186787EC-28B4-49C1-F5D1-2571A693B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628" y="544958"/>
            <a:ext cx="10276389" cy="580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80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606456-BEB8-424C-8C7C-E9B311D7C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0403" y="2009719"/>
            <a:ext cx="3863221" cy="1415429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1">
                <a:ea typeface="+mn-lt"/>
                <a:cs typeface="+mn-lt"/>
              </a:rPr>
              <a:t>International students are often isolated and overwhelmed by the pressures of life in America.</a:t>
            </a:r>
            <a:endParaRPr lang="en-US"/>
          </a:p>
          <a:p>
            <a:endParaRPr lang="en-US" noProof="1">
              <a:cs typeface="Calibri"/>
            </a:endParaRPr>
          </a:p>
          <a:p>
            <a:r>
              <a:rPr lang="en-US" noProof="1">
                <a:ea typeface="+mn-lt"/>
                <a:cs typeface="+mn-lt"/>
              </a:rPr>
              <a:t>They are especially open to Christians who love them and share the gospel with them.</a:t>
            </a:r>
            <a:endParaRPr lang="en-US"/>
          </a:p>
          <a:p>
            <a:endParaRPr lang="en-US" noProof="1">
              <a:cs typeface="Calibri"/>
            </a:endParaRP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DFD869D9-3C03-4EFC-14A9-6B2EE31A3D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2862" r="12862"/>
          <a:stretch/>
        </p:blipFill>
        <p:spPr/>
      </p:pic>
    </p:spTree>
    <p:extLst>
      <p:ext uri="{BB962C8B-B14F-4D97-AF65-F5344CB8AC3E}">
        <p14:creationId xmlns:p14="http://schemas.microsoft.com/office/powerpoint/2010/main" val="1344647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EC34A71-AED4-5384-63A8-1E136AAF6E3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1997977" y="414170"/>
            <a:ext cx="8190140" cy="6143375"/>
          </a:xfrm>
        </p:spPr>
      </p:pic>
    </p:spTree>
    <p:extLst>
      <p:ext uri="{BB962C8B-B14F-4D97-AF65-F5344CB8AC3E}">
        <p14:creationId xmlns:p14="http://schemas.microsoft.com/office/powerpoint/2010/main" val="1121148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extLst>
              <a:ext uri="{FF2B5EF4-FFF2-40B4-BE49-F238E27FC236}">
                <a16:creationId xmlns:a16="http://schemas.microsoft.com/office/drawing/2014/main" id="{BCD47279-4850-8884-6219-03C9D29481C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1953075" y="385235"/>
            <a:ext cx="8279941" cy="6201247"/>
          </a:xfrm>
        </p:spPr>
      </p:pic>
    </p:spTree>
    <p:extLst>
      <p:ext uri="{BB962C8B-B14F-4D97-AF65-F5344CB8AC3E}">
        <p14:creationId xmlns:p14="http://schemas.microsoft.com/office/powerpoint/2010/main" val="903345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 Placeholder 1">
            <a:extLst>
              <a:ext uri="{FF2B5EF4-FFF2-40B4-BE49-F238E27FC236}">
                <a16:creationId xmlns:a16="http://schemas.microsoft.com/office/drawing/2014/main" id="{DD5E70FF-729D-0117-1672-0B6E375C9DB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60588" y="1864921"/>
            <a:ext cx="3804522" cy="3804522"/>
          </a:xfrm>
        </p:spPr>
        <p:txBody>
          <a:bodyPr/>
          <a:lstStyle/>
          <a:p>
            <a:r>
              <a:rPr lang="en-US">
                <a:cs typeface="Calibri"/>
              </a:rPr>
              <a:t>them in their faith</a:t>
            </a:r>
            <a:endParaRPr lang="en-US"/>
          </a:p>
        </p:txBody>
      </p:sp>
      <p:sp>
        <p:nvSpPr>
          <p:cNvPr id="95" name="Text Placeholder 2">
            <a:extLst>
              <a:ext uri="{FF2B5EF4-FFF2-40B4-BE49-F238E27FC236}">
                <a16:creationId xmlns:a16="http://schemas.microsoft.com/office/drawing/2014/main" id="{51484B6E-1DDD-0B5A-CFB1-CE5BBC99598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895570" y="2187772"/>
            <a:ext cx="3419250" cy="3139529"/>
          </a:xfrm>
        </p:spPr>
        <p:txBody>
          <a:bodyPr/>
          <a:lstStyle/>
          <a:p>
            <a:r>
              <a:rPr lang="en-US">
                <a:cs typeface="Calibri"/>
              </a:rPr>
              <a:t>them</a:t>
            </a:r>
            <a:r>
              <a:rPr lang="en-US" dirty="0">
                <a:cs typeface="Calibri"/>
              </a:rPr>
              <a:t> out to reach others</a:t>
            </a:r>
            <a:endParaRPr lang="en-US" dirty="0"/>
          </a:p>
        </p:txBody>
      </p:sp>
      <p:sp>
        <p:nvSpPr>
          <p:cNvPr id="97" name="Text Placeholder 3">
            <a:extLst>
              <a:ext uri="{FF2B5EF4-FFF2-40B4-BE49-F238E27FC236}">
                <a16:creationId xmlns:a16="http://schemas.microsoft.com/office/drawing/2014/main" id="{D9B1A421-6D36-CF9E-6122-A12A8C1C0D4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08399" y="1593150"/>
            <a:ext cx="4348065" cy="4348065"/>
          </a:xfrm>
        </p:spPr>
        <p:txBody>
          <a:bodyPr/>
          <a:lstStyle/>
          <a:p>
            <a:r>
              <a:rPr lang="en-US" dirty="0">
                <a:cs typeface="Calibri"/>
              </a:rPr>
              <a:t>international students to Christ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28FED25-4DDC-4D72-A54E-3E227B42031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 bwMode="gray">
          <a:xfrm>
            <a:off x="1592368" y="2187400"/>
            <a:ext cx="2811618" cy="1440000"/>
          </a:xfrm>
        </p:spPr>
        <p:txBody>
          <a:bodyPr vert="horz" lIns="0" tIns="0" rIns="0" bIns="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cs typeface="Arial"/>
              </a:rPr>
              <a:t>Win</a:t>
            </a:r>
            <a:endParaRPr lang="en-US" b="1" kern="12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9" name="Text Placeholder 6">
            <a:extLst>
              <a:ext uri="{FF2B5EF4-FFF2-40B4-BE49-F238E27FC236}">
                <a16:creationId xmlns:a16="http://schemas.microsoft.com/office/drawing/2014/main" id="{1E624045-566E-8313-796E-D907A04E6D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157040" y="2205688"/>
            <a:ext cx="2811618" cy="1440000"/>
          </a:xfrm>
        </p:spPr>
        <p:txBody>
          <a:bodyPr/>
          <a:lstStyle/>
          <a:p>
            <a:r>
              <a:rPr lang="en-US">
                <a:cs typeface="Arial"/>
              </a:rPr>
              <a:t>Build</a:t>
            </a:r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858BF5-758A-B005-2984-3108F0C88F22}"/>
              </a:ext>
            </a:extLst>
          </p:cNvPr>
          <p:cNvSpPr txBox="1"/>
          <p:nvPr/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0" tIns="0" rIns="0" bIns="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marL="266700" indent="-266700" algn="ctr">
              <a:lnSpc>
                <a:spcPct val="90000"/>
              </a:lnSpc>
              <a:spcAft>
                <a:spcPts val="600"/>
              </a:spcAft>
            </a:pPr>
            <a:r>
              <a:rPr lang="en-US" sz="6600" b="1">
                <a:solidFill>
                  <a:schemeClr val="bg1"/>
                </a:solidFill>
                <a:latin typeface="+mj-lt"/>
                <a:cs typeface="Arial"/>
              </a:rPr>
              <a:t>Send</a:t>
            </a:r>
            <a:endParaRPr lang="en-US" sz="6600" b="1" kern="120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C251D-D3BF-526E-ECF7-3F73F2AC5D4A}"/>
              </a:ext>
            </a:extLst>
          </p:cNvPr>
          <p:cNvSpPr txBox="1"/>
          <p:nvPr/>
        </p:nvSpPr>
        <p:spPr>
          <a:xfrm>
            <a:off x="135037" y="-11313"/>
            <a:ext cx="11921924" cy="15388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>
                <a:latin typeface="Corbel"/>
                <a:cs typeface="Calibri"/>
              </a:rPr>
              <a:t>Missions in reverse</a:t>
            </a:r>
            <a:endParaRPr lang="en-US" sz="5400">
              <a:latin typeface="Corbel"/>
            </a:endParaRPr>
          </a:p>
          <a:p>
            <a:pPr algn="ctr"/>
            <a:r>
              <a:rPr lang="en-US" sz="4000" b="1" dirty="0">
                <a:latin typeface="Corbel"/>
                <a:cs typeface="Calibri"/>
              </a:rPr>
              <a:t>The world is at our door!</a:t>
            </a:r>
            <a:endParaRPr lang="en-US" sz="4000">
              <a:latin typeface="Corbel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0FD5775-325B-2EE6-AD9A-C4574ED3A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96" t="32133" r="8502" b="39913"/>
          <a:stretch/>
        </p:blipFill>
        <p:spPr>
          <a:xfrm>
            <a:off x="1189253" y="4509300"/>
            <a:ext cx="9819602" cy="221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46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C2AC9A-0FD0-4DA8-99B4-C440A1D15DA4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01443" y="630338"/>
            <a:ext cx="4793714" cy="2078699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en-US"/>
              <a:t>ISI statistics for the 2022-23 school year</a:t>
            </a:r>
            <a:endParaRPr lang="en-US" b="1" kern="1200" spc="-150"/>
          </a:p>
        </p:txBody>
      </p:sp>
      <p:sp>
        <p:nvSpPr>
          <p:cNvPr id="101" name="Text Placeholder 12">
            <a:extLst>
              <a:ext uri="{FF2B5EF4-FFF2-40B4-BE49-F238E27FC236}">
                <a16:creationId xmlns:a16="http://schemas.microsoft.com/office/drawing/2014/main" id="{C92E5DD4-94C0-242E-FEE8-BA974AB14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2151" y="3166178"/>
            <a:ext cx="4793714" cy="1047600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499 decisions for Christ</a:t>
            </a:r>
            <a:endParaRPr lang="en-US" sz="24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3,512 students being discipled</a:t>
            </a:r>
            <a:endParaRPr lang="en-US" sz="24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299 students reproducing overseas</a:t>
            </a:r>
            <a:endParaRPr lang="en-US" sz="24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470 students reproducing in the US</a:t>
            </a:r>
            <a:endParaRPr lang="en-US" sz="2400" dirty="0">
              <a:cs typeface="Calibri"/>
            </a:endParaRPr>
          </a:p>
        </p:txBody>
      </p:sp>
      <p:pic>
        <p:nvPicPr>
          <p:cNvPr id="32" name="Picture 32" descr="A picture containing green&#10;&#10;Description automatically generated">
            <a:extLst>
              <a:ext uri="{FF2B5EF4-FFF2-40B4-BE49-F238E27FC236}">
                <a16:creationId xmlns:a16="http://schemas.microsoft.com/office/drawing/2014/main" id="{9872D21E-77DB-A652-73B9-A6D2CE6945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16083" r="18887" b="1"/>
          <a:stretch/>
        </p:blipFill>
        <p:spPr>
          <a:xfrm>
            <a:off x="7031223" y="1172675"/>
            <a:ext cx="4290933" cy="4404388"/>
          </a:xfrm>
          <a:noFill/>
        </p:spPr>
      </p:pic>
    </p:spTree>
    <p:extLst>
      <p:ext uri="{BB962C8B-B14F-4D97-AF65-F5344CB8AC3E}">
        <p14:creationId xmlns:p14="http://schemas.microsoft.com/office/powerpoint/2010/main" val="3378458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ustom 18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100000">
              <a:schemeClr val="accent3">
                <a:alpha val="71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330200" dist="304800" dir="5400000" algn="t" rotWithShape="0">
            <a:prstClr val="black">
              <a:alpha val="39000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835393_Blue spheres pitch deck_RVA_v5" id="{B31999E4-CF41-4147-9146-E7AA12BD45BB}" vid="{47A86861-C4F7-4F19-9461-7399990DDE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CB7D79-A330-4BC9-A964-3F617D32A6D4}">
  <ds:schemaRefs>
    <ds:schemaRef ds:uri="71af3243-3dd4-4a8d-8c0d-dd76da1f02a5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48C5FEF-6CA4-44CC-8E61-9E775B9B78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5C6C01-35C7-4561-8BAD-91E4FACA2932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TF66835393</Template>
  <Application>Microsoft Office PowerPoint</Application>
  <PresentationFormat>Widescreen</PresentationFormat>
  <Slides>13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Reaching International students in Sacramento and  training new staff nationally</vt:lpstr>
      <vt:lpstr>PowerPoint Presentation</vt:lpstr>
      <vt:lpstr>The Need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ISI statistics for the 2022-23 school year</vt:lpstr>
      <vt:lpstr>iLife</vt:lpstr>
      <vt:lpstr>New position  at national level of isi</vt:lpstr>
      <vt:lpstr>How you can help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COVER TITLE</dc:title>
  <dc:creator/>
  <cp:revision>316</cp:revision>
  <dcterms:created xsi:type="dcterms:W3CDTF">2023-05-11T23:48:04Z</dcterms:created>
  <dcterms:modified xsi:type="dcterms:W3CDTF">2023-06-01T19:57:13Z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