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80" r:id="rId5"/>
    <p:sldId id="285" r:id="rId6"/>
    <p:sldId id="283" r:id="rId7"/>
    <p:sldId id="286" r:id="rId8"/>
    <p:sldId id="282" r:id="rId9"/>
    <p:sldId id="28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57" d="100"/>
          <a:sy n="57" d="100"/>
        </p:scale>
        <p:origin x="823" y="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D5391B-0C52-4D40-8C29-B537C52DE85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CB02D0-B3BB-4EA0-B096-D8EDE0A8C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8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B02D0-B3BB-4EA0-B096-D8EDE0A8C9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21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B02D0-B3BB-4EA0-B096-D8EDE0A8C9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9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B02D0-B3BB-4EA0-B096-D8EDE0A8C9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61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B02D0-B3BB-4EA0-B096-D8EDE0A8C9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7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B02D0-B3BB-4EA0-B096-D8EDE0A8C9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92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B02D0-B3BB-4EA0-B096-D8EDE0A8C9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0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eceipts@paycom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ycomonline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0" y="1673524"/>
            <a:ext cx="3882526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Reimbursements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>
                <a:solidFill>
                  <a:srgbClr val="5792BA"/>
                </a:solidFill>
              </a:rPr>
              <a:t>Lisa Robinson</a:t>
            </a:r>
          </a:p>
          <a:p>
            <a:pPr algn="l"/>
            <a:r>
              <a:rPr lang="en-US" sz="1800" dirty="0">
                <a:solidFill>
                  <a:srgbClr val="5792BA"/>
                </a:solidFill>
              </a:rPr>
              <a:t>Staff Accountant</a:t>
            </a: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 in front of a large rock&#10;&#10;Description automatically generated with medium confidence">
            <a:extLst>
              <a:ext uri="{FF2B5EF4-FFF2-40B4-BE49-F238E27FC236}">
                <a16:creationId xmlns:a16="http://schemas.microsoft.com/office/drawing/2014/main" id="{C24C052B-1C31-78A8-4D2A-7F339C944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330" y="372203"/>
            <a:ext cx="4437340" cy="591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3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5863C-DCE0-518B-1205-7DEAC994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Expense Reimbursement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10279-B938-1D5D-6F7E-4B4E9654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02377"/>
            <a:ext cx="10353762" cy="454602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Ministry-related expenses for your ISI ministry</a:t>
            </a:r>
          </a:p>
          <a:p>
            <a:r>
              <a:rPr lang="en-US" dirty="0"/>
              <a:t>Receipts-required for expenses $75+ and all lodging expenses</a:t>
            </a:r>
          </a:p>
          <a:p>
            <a:pPr lvl="1"/>
            <a:r>
              <a:rPr lang="en-US" dirty="0"/>
              <a:t>Keep receipts for 18 months if you don’t upload them into Paycom</a:t>
            </a:r>
          </a:p>
          <a:p>
            <a:pPr lvl="1"/>
            <a:r>
              <a:rPr lang="en-US" dirty="0"/>
              <a:t>Get itemized receipts</a:t>
            </a:r>
          </a:p>
          <a:p>
            <a:pPr lvl="1"/>
            <a:r>
              <a:rPr lang="en-US" dirty="0">
                <a:hlinkClick r:id="rId3"/>
              </a:rPr>
              <a:t>Receipts@paycom.com</a:t>
            </a:r>
            <a:r>
              <a:rPr lang="en-US" dirty="0"/>
              <a:t> – can email receipts from a registered email account</a:t>
            </a:r>
          </a:p>
          <a:p>
            <a:r>
              <a:rPr lang="en-US" dirty="0"/>
              <a:t>Paycom</a:t>
            </a:r>
          </a:p>
          <a:p>
            <a:pPr lvl="1"/>
            <a:r>
              <a:rPr lang="en-US" dirty="0">
                <a:hlinkClick r:id="rId4"/>
              </a:rPr>
              <a:t>www.paycomonline.com</a:t>
            </a:r>
            <a:r>
              <a:rPr lang="en-US" dirty="0"/>
              <a:t>      OR      Paycom App on your phone</a:t>
            </a:r>
          </a:p>
          <a:p>
            <a:pPr lvl="1"/>
            <a:r>
              <a:rPr lang="en-US" dirty="0"/>
              <a:t>Expenses      &gt;       Add &amp; Manage Expenses</a:t>
            </a:r>
          </a:p>
          <a:p>
            <a:pPr lvl="2"/>
            <a:r>
              <a:rPr lang="en-US" dirty="0"/>
              <a:t>Manual Expense </a:t>
            </a:r>
          </a:p>
          <a:p>
            <a:pPr lvl="3"/>
            <a:r>
              <a:rPr lang="en-US" dirty="0"/>
              <a:t>Not Trip Expense, even if Traveling</a:t>
            </a:r>
          </a:p>
          <a:p>
            <a:pPr lvl="3"/>
            <a:r>
              <a:rPr lang="en-US" dirty="0"/>
              <a:t>Trip Expense is used with Mileage Tracker in Paycom App</a:t>
            </a:r>
          </a:p>
          <a:p>
            <a:r>
              <a:rPr lang="en-US" dirty="0"/>
              <a:t>See Reimbursement Guidelines for more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8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03835-C177-F517-5B6D-B99621E8B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for Reimbursements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62E33-FD40-56A0-8FEA-1AAC1476E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17964"/>
            <a:ext cx="10353762" cy="418250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Expenses are reviewed and paid weekly</a:t>
            </a:r>
          </a:p>
          <a:p>
            <a:r>
              <a:rPr lang="en-US" dirty="0"/>
              <a:t>CPA team reviews all expenses submitted through Wednesday morning</a:t>
            </a:r>
          </a:p>
          <a:p>
            <a:pPr lvl="1"/>
            <a:r>
              <a:rPr lang="en-US" dirty="0"/>
              <a:t>CPA team approves most expenses</a:t>
            </a:r>
          </a:p>
          <a:p>
            <a:pPr lvl="1"/>
            <a:r>
              <a:rPr lang="en-US" dirty="0"/>
              <a:t>If expense needs additional approval, it is referred to supervisor/RFD, and then to Finance</a:t>
            </a:r>
          </a:p>
          <a:p>
            <a:pPr lvl="1"/>
            <a:r>
              <a:rPr lang="en-US" dirty="0"/>
              <a:t>If expense needs additional information, it is referred to Finance</a:t>
            </a:r>
          </a:p>
          <a:p>
            <a:r>
              <a:rPr lang="en-US" dirty="0"/>
              <a:t>Thursdays – 10 AM : cutoff for approvals for the week</a:t>
            </a:r>
          </a:p>
          <a:p>
            <a:pPr lvl="1"/>
            <a:r>
              <a:rPr lang="en-US" dirty="0"/>
              <a:t>Expenses approved by 10 AM Colorado time on Thurs will be paid that week</a:t>
            </a:r>
          </a:p>
          <a:p>
            <a:pPr lvl="2"/>
            <a:r>
              <a:rPr lang="en-US" dirty="0"/>
              <a:t>Assuming funds available in your ministry account!</a:t>
            </a:r>
          </a:p>
          <a:p>
            <a:pPr lvl="1"/>
            <a:r>
              <a:rPr lang="en-US" dirty="0"/>
              <a:t>Thursday evening – email of approved expenses</a:t>
            </a:r>
          </a:p>
          <a:p>
            <a:r>
              <a:rPr lang="en-US" dirty="0"/>
              <a:t>Friday – funds electronically deposited into your bank account</a:t>
            </a:r>
          </a:p>
          <a:p>
            <a:r>
              <a:rPr lang="en-US" dirty="0"/>
              <a:t>Any expenses not approved will require follow-up/email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99071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12261-A0A2-58D0-C10A-A58E2267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reimbursed?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8EBAC-CD49-6D4A-BD9F-F65E70E1C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44128"/>
            <a:ext cx="10353762" cy="4247071"/>
          </a:xfrm>
        </p:spPr>
        <p:txBody>
          <a:bodyPr/>
          <a:lstStyle/>
          <a:p>
            <a:r>
              <a:rPr lang="en-US" dirty="0"/>
              <a:t>Ministry-related expenses for your ISI ministry</a:t>
            </a:r>
          </a:p>
          <a:p>
            <a:pPr lvl="1"/>
            <a:r>
              <a:rPr lang="en-US" dirty="0"/>
              <a:t>Cell Phone (percentage of business-use of your monthly line)</a:t>
            </a:r>
          </a:p>
          <a:p>
            <a:pPr lvl="2"/>
            <a:r>
              <a:rPr lang="en-US" dirty="0"/>
              <a:t>Once you primarily use your cell phone for ministry (90%+), you can reimburse full amount</a:t>
            </a:r>
          </a:p>
          <a:p>
            <a:pPr lvl="1"/>
            <a:r>
              <a:rPr lang="en-US" dirty="0"/>
              <a:t>Internet access (100% of internet—no cable bundles)</a:t>
            </a:r>
          </a:p>
          <a:p>
            <a:pPr lvl="1"/>
            <a:r>
              <a:rPr lang="en-US" dirty="0"/>
              <a:t>Meals/Coffee Shop Expenses</a:t>
            </a:r>
          </a:p>
          <a:p>
            <a:pPr lvl="1"/>
            <a:r>
              <a:rPr lang="en-US" dirty="0"/>
              <a:t>Mileage/Transportation</a:t>
            </a:r>
          </a:p>
          <a:p>
            <a:pPr lvl="1"/>
            <a:r>
              <a:rPr lang="en-US" dirty="0"/>
              <a:t>Travel expenses for PD or travel with students</a:t>
            </a:r>
          </a:p>
          <a:p>
            <a:pPr lvl="1"/>
            <a:r>
              <a:rPr lang="en-US" dirty="0"/>
              <a:t>Ministry-related supplies for events or administrative work</a:t>
            </a:r>
          </a:p>
        </p:txBody>
      </p:sp>
    </p:spTree>
    <p:extLst>
      <p:ext uri="{BB962C8B-B14F-4D97-AF65-F5344CB8AC3E}">
        <p14:creationId xmlns:p14="http://schemas.microsoft.com/office/powerpoint/2010/main" val="78243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D1F2-9B0E-105E-DA9A-2A3D002E2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submit reimbursements?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E7FCF-5D53-6DD4-0FA5-6BEF09DC0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332976"/>
          </a:xfrm>
        </p:spPr>
        <p:txBody>
          <a:bodyPr/>
          <a:lstStyle/>
          <a:p>
            <a:r>
              <a:rPr lang="en-US" dirty="0"/>
              <a:t>Within 60 days of the date of the expense</a:t>
            </a:r>
          </a:p>
          <a:p>
            <a:pPr lvl="1"/>
            <a:r>
              <a:rPr lang="en-US" dirty="0"/>
              <a:t>If purchasing tickets/event in the future—do not wait to submit until you travel or attend. </a:t>
            </a:r>
          </a:p>
          <a:p>
            <a:pPr lvl="1"/>
            <a:r>
              <a:rPr lang="en-US" dirty="0"/>
              <a:t>60 days is from the date you </a:t>
            </a:r>
            <a:r>
              <a:rPr lang="en-US" b="1" u="sng" dirty="0"/>
              <a:t>pay</a:t>
            </a:r>
            <a:r>
              <a:rPr lang="en-US" dirty="0"/>
              <a:t> for the expense!</a:t>
            </a:r>
          </a:p>
          <a:p>
            <a:r>
              <a:rPr lang="en-US" dirty="0"/>
              <a:t>New team members in PD: submit expenses as you incur them!</a:t>
            </a:r>
          </a:p>
          <a:p>
            <a:pPr lvl="1"/>
            <a:r>
              <a:rPr lang="en-US" dirty="0"/>
              <a:t>We will hold expenses for up to one year while you raise funds</a:t>
            </a:r>
          </a:p>
          <a:p>
            <a:pPr lvl="1"/>
            <a:r>
              <a:rPr lang="en-US" dirty="0"/>
              <a:t>Expenses will be paid as your fund balance increases and funds are available</a:t>
            </a:r>
          </a:p>
        </p:txBody>
      </p:sp>
    </p:spTree>
    <p:extLst>
      <p:ext uri="{BB962C8B-B14F-4D97-AF65-F5344CB8AC3E}">
        <p14:creationId xmlns:p14="http://schemas.microsoft.com/office/powerpoint/2010/main" val="958357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E70FC5-1855-47AB-8CE1-CB3C873A8988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71af3243-3dd4-4a8d-8c0d-dd76da1f02a5"/>
    <ds:schemaRef ds:uri="http://purl.org/dc/terms/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Integer pillars</Template>
  <TotalTime>357</TotalTime>
  <Words>373</Words>
  <Application>Microsoft Office PowerPoint</Application>
  <PresentationFormat>Widescreen</PresentationFormat>
  <Paragraphs>50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 Nova</vt:lpstr>
      <vt:lpstr>Arial Nova Light</vt:lpstr>
      <vt:lpstr>Wingdings 2</vt:lpstr>
      <vt:lpstr>SlateVTI</vt:lpstr>
      <vt:lpstr>Reimbursements</vt:lpstr>
      <vt:lpstr>PowerPoint Presentation</vt:lpstr>
      <vt:lpstr>General Expense Reimbursement Info</vt:lpstr>
      <vt:lpstr>Timeline for Reimbursements</vt:lpstr>
      <vt:lpstr>What can be reimbursed?</vt:lpstr>
      <vt:lpstr>When to submit reimbursements?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Reimbursements</dc:title>
  <dc:creator>Lisa Robinson</dc:creator>
  <cp:lastModifiedBy>Mickie Charlier</cp:lastModifiedBy>
  <cp:revision>7</cp:revision>
  <cp:lastPrinted>2024-03-11T18:17:36Z</cp:lastPrinted>
  <dcterms:created xsi:type="dcterms:W3CDTF">2023-03-16T14:19:06Z</dcterms:created>
  <dcterms:modified xsi:type="dcterms:W3CDTF">2024-03-11T18:36:58Z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