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3" r:id="rId2"/>
    <p:sldId id="289" r:id="rId3"/>
    <p:sldId id="284" r:id="rId4"/>
    <p:sldId id="294" r:id="rId5"/>
    <p:sldId id="279" r:id="rId6"/>
    <p:sldId id="283" r:id="rId7"/>
    <p:sldId id="292" r:id="rId8"/>
    <p:sldId id="287" r:id="rId9"/>
    <p:sldId id="290" r:id="rId10"/>
  </p:sldIdLst>
  <p:sldSz cx="10150475" cy="7589838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E1"/>
    <a:srgbClr val="8294BA"/>
    <a:srgbClr val="485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78454" autoAdjust="0"/>
  </p:normalViewPr>
  <p:slideViewPr>
    <p:cSldViewPr>
      <p:cViewPr varScale="1">
        <p:scale>
          <a:sx n="102" d="100"/>
          <a:sy n="102" d="100"/>
        </p:scale>
        <p:origin x="1566" y="114"/>
      </p:cViewPr>
      <p:guideLst>
        <p:guide orient="horz" pos="239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18B2450-2A5F-4510-9156-E8D25FC5D8DF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797441-9A0E-4D67-B20F-C3D4D21A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1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C5F760A-9978-40A9-83CC-230A1062B996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8500"/>
            <a:ext cx="46672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B420E30-10E5-48D5-AE0C-67C735E7F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1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20E30-10E5-48D5-AE0C-67C735E7FC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905000"/>
            <a:ext cx="6781800" cy="1295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05200"/>
            <a:ext cx="6858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934200"/>
            <a:ext cx="31242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fld id="{77E3FFA9-6275-4DF5-AC57-EA00E3A58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1456-5DA3-4425-B72F-9D974FA0A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50" y="76200"/>
            <a:ext cx="2419350" cy="6670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7105650" cy="667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AF39D-973B-4752-AD49-F0D4974DBC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E124E-275E-4D8E-907F-B088D6EDF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9C58F-E72C-46C6-A84D-977115594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416F-4ECE-46C8-9E00-E12D525C1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A1FAF-9222-452F-8B45-39944B751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E1164-2033-4D29-BC96-96C9DD364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E175-4B39-4E8F-9C2A-E3976DF22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F02D-73D2-421A-9843-82BB52B38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9E898-F5C0-46C5-AD07-A10DAC7F3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76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96012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defTabSz="1014413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defTabSz="1014413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defTabSz="1014413" eaLnBrk="1" hangingPunct="1">
              <a:defRPr sz="1400"/>
            </a:lvl1pPr>
          </a:lstStyle>
          <a:p>
            <a:fld id="{0DC12563-D77F-418F-9B82-C39EC233F1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defTabSz="1014413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79413" indent="-379413" algn="l" defTabSz="1014413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sv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ministryoperations.org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Organizational &amp; Management Structures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5BCC5-1926-E040-BC8B-7E413A39771F}"/>
              </a:ext>
            </a:extLst>
          </p:cNvPr>
          <p:cNvSpPr txBox="1"/>
          <p:nvPr/>
        </p:nvSpPr>
        <p:spPr>
          <a:xfrm>
            <a:off x="6904037" y="4389439"/>
            <a:ext cx="2441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November 2023</a:t>
            </a:r>
          </a:p>
          <a:p>
            <a:pPr algn="r"/>
            <a:r>
              <a:rPr lang="en-US" dirty="0"/>
              <a:t>Alex Tovar</a:t>
            </a:r>
          </a:p>
          <a:p>
            <a:pPr algn="r"/>
            <a:r>
              <a:rPr lang="en-US" dirty="0"/>
              <a:t>Director of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12CCF-8F34-3F43-BB50-D10446CD7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637" y="453275"/>
            <a:ext cx="1933444" cy="5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382000" cy="914400"/>
          </a:xfrm>
        </p:spPr>
        <p:txBody>
          <a:bodyPr/>
          <a:lstStyle/>
          <a:p>
            <a:r>
              <a:rPr lang="en-US" dirty="0"/>
              <a:t>Directors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E81F8AE-A035-2C7C-351C-13483979F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" y="8011223"/>
            <a:ext cx="9405938" cy="23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 *Also serves as City Director Phoenix														    Revised 2/2022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AutoShape 4">
            <a:extLst>
              <a:ext uri="{FF2B5EF4-FFF2-40B4-BE49-F238E27FC236}">
                <a16:creationId xmlns:a16="http://schemas.microsoft.com/office/drawing/2014/main" id="{4CB71A27-3F6C-870A-F0DD-CC3CE34C31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2563" y="2108411"/>
            <a:ext cx="0" cy="91431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02B82D13-0364-E7DD-11EF-5D61B4012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83" y="1585119"/>
            <a:ext cx="1620384" cy="607791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Board of Trustees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(ensures financial viability and fulfillment of ISI’s mission)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DC8C114-5A72-FDD8-1679-76E4AA28A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521" y="2358428"/>
            <a:ext cx="1225893" cy="418930"/>
          </a:xfrm>
          <a:prstGeom prst="rect">
            <a:avLst/>
          </a:prstGeom>
          <a:solidFill>
            <a:srgbClr val="9DC3E6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Seng Tan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President/CEO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643422F6-DB96-2A2B-F74E-F6B0E011D1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273" y="3044476"/>
            <a:ext cx="8732849" cy="0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D0CBF46-6504-E9AF-30ED-35DA8BC05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785" y="3171638"/>
            <a:ext cx="1049279" cy="1405831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Alex Tovar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Director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Operations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(oversees operations of the ministry including finance, personnel, insurance, employee benefits, IT, special projects, etc.)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Line 58">
            <a:extLst>
              <a:ext uri="{FF2B5EF4-FFF2-40B4-BE49-F238E27FC236}">
                <a16:creationId xmlns:a16="http://schemas.microsoft.com/office/drawing/2014/main" id="{0CAF708C-51F4-D2C1-9DA1-F4C2D488AB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37882" y="3298879"/>
            <a:ext cx="0" cy="3675208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69">
            <a:extLst>
              <a:ext uri="{FF2B5EF4-FFF2-40B4-BE49-F238E27FC236}">
                <a16:creationId xmlns:a16="http://schemas.microsoft.com/office/drawing/2014/main" id="{9789F3DB-CD57-F0DD-1BEB-E9D81BA3D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8811" y="3725303"/>
            <a:ext cx="195976" cy="1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62">
            <a:extLst>
              <a:ext uri="{FF2B5EF4-FFF2-40B4-BE49-F238E27FC236}">
                <a16:creationId xmlns:a16="http://schemas.microsoft.com/office/drawing/2014/main" id="{98083100-79EB-5CA8-F5EF-0B5D89DC5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265" y="3417863"/>
            <a:ext cx="945207" cy="882409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David Larson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Regional Field Director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(Northeast Region) &amp; Director of Global Reach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77">
            <a:extLst>
              <a:ext uri="{FF2B5EF4-FFF2-40B4-BE49-F238E27FC236}">
                <a16:creationId xmlns:a16="http://schemas.microsoft.com/office/drawing/2014/main" id="{950E9FB5-A872-A14C-65F2-093D4B9B9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277" y="4777229"/>
            <a:ext cx="195976" cy="1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73">
            <a:extLst>
              <a:ext uri="{FF2B5EF4-FFF2-40B4-BE49-F238E27FC236}">
                <a16:creationId xmlns:a16="http://schemas.microsoft.com/office/drawing/2014/main" id="{58F04C33-3077-1058-8301-57A075B0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452" y="4404519"/>
            <a:ext cx="927020" cy="720656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Roy Yabuki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Regional Field Director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(Rocky Mt. /Plains Region)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Line 83">
            <a:extLst>
              <a:ext uri="{FF2B5EF4-FFF2-40B4-BE49-F238E27FC236}">
                <a16:creationId xmlns:a16="http://schemas.microsoft.com/office/drawing/2014/main" id="{58514B11-BEE2-D8B2-4A9C-6CAAA8673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7724" y="5572937"/>
            <a:ext cx="195976" cy="1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id="{ABEC2AE2-B950-A854-0C5C-1FB717D80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452" y="5216419"/>
            <a:ext cx="927020" cy="716398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 Germann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Regional Field Director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(Southeast/Great Lakes Region)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Line 92">
            <a:extLst>
              <a:ext uri="{FF2B5EF4-FFF2-40B4-BE49-F238E27FC236}">
                <a16:creationId xmlns:a16="http://schemas.microsoft.com/office/drawing/2014/main" id="{FD1B2B93-02C6-6A68-8750-87542E60B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276" y="6212955"/>
            <a:ext cx="195976" cy="1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90">
            <a:extLst>
              <a:ext uri="{FF2B5EF4-FFF2-40B4-BE49-F238E27FC236}">
                <a16:creationId xmlns:a16="http://schemas.microsoft.com/office/drawing/2014/main" id="{9CFBC677-BA19-6460-D14E-5355A5B6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452" y="6043932"/>
            <a:ext cx="927020" cy="60586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Simon Zeigler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Regional Field Director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(Western Region)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52">
            <a:extLst>
              <a:ext uri="{FF2B5EF4-FFF2-40B4-BE49-F238E27FC236}">
                <a16:creationId xmlns:a16="http://schemas.microsoft.com/office/drawing/2014/main" id="{12AD61E6-E57F-058A-6657-CBC2D802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73" y="3153685"/>
            <a:ext cx="1049279" cy="1129857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Jeff Townsend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Director of Field Development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(train, coaches, and monitors Partnership Development of field team members who raise support)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7F42BEF-7B51-43E8-C76D-6716BB0878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2673" y="3054000"/>
            <a:ext cx="1" cy="8254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61">
            <a:extLst>
              <a:ext uri="{FF2B5EF4-FFF2-40B4-BE49-F238E27FC236}">
                <a16:creationId xmlns:a16="http://schemas.microsoft.com/office/drawing/2014/main" id="{4B6D0CFE-4B27-0EFA-132B-6B1EDF4F5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3" y="3033682"/>
            <a:ext cx="1" cy="10286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64">
            <a:extLst>
              <a:ext uri="{FF2B5EF4-FFF2-40B4-BE49-F238E27FC236}">
                <a16:creationId xmlns:a16="http://schemas.microsoft.com/office/drawing/2014/main" id="{14933821-04B0-8305-F4E2-3B05D8777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627" y="3172242"/>
            <a:ext cx="1049279" cy="561456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Gordy Decker</a:t>
            </a:r>
          </a:p>
          <a:p>
            <a:pPr algn="ctr"/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Director of Coaching &amp; Mentoring</a:t>
            </a: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034698E0-49F5-4C3F-3591-A419BCF231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673" y="3054000"/>
            <a:ext cx="1" cy="8254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E32EB2F1-AC1C-651C-DDE9-C62D23C4E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4" y="3171638"/>
            <a:ext cx="1049279" cy="1871545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Teri Crowell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Director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Recruitment (part-time)/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Assistant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Training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Director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(part time)*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(recruiting and oversight of applications for field ministry)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1F174EBB-8860-5E34-0CFB-E6DE08B10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3389" y="3075343"/>
            <a:ext cx="1" cy="8254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E2E2B011-F765-83CB-8E5C-C73806D5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015" y="2804319"/>
            <a:ext cx="1902422" cy="518688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Regional Field Directors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(manage and provide pastoral care for staff members in their region)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A6FABB34-3ABF-E7CA-E387-9FCC3CC3E5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5674" y="3071143"/>
            <a:ext cx="1" cy="8254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13">
            <a:extLst>
              <a:ext uri="{FF2B5EF4-FFF2-40B4-BE49-F238E27FC236}">
                <a16:creationId xmlns:a16="http://schemas.microsoft.com/office/drawing/2014/main" id="{DCA378AC-2C20-06F7-DC6F-60F37F945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027" y="3171638"/>
            <a:ext cx="964783" cy="138654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Valerie Althouse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Director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Training</a:t>
            </a:r>
          </a:p>
          <a:p>
            <a:pPr algn="ctr"/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(develops and delivers ISI-specific training for staff, ministry partners, and students)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4" name="Line 92">
            <a:extLst>
              <a:ext uri="{FF2B5EF4-FFF2-40B4-BE49-F238E27FC236}">
                <a16:creationId xmlns:a16="http://schemas.microsoft.com/office/drawing/2014/main" id="{993A9EF5-FD35-E7F4-4891-9195A5244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8539" y="6974087"/>
            <a:ext cx="195976" cy="1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6556EEE0-8955-3D99-0812-E52C7FD3F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452" y="6754718"/>
            <a:ext cx="937526" cy="37177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Roger Martin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Global Pastor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4">
            <a:extLst>
              <a:ext uri="{FF2B5EF4-FFF2-40B4-BE49-F238E27FC236}">
                <a16:creationId xmlns:a16="http://schemas.microsoft.com/office/drawing/2014/main" id="{16DFC128-1E27-1A51-0695-9C629218D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85" y="3875686"/>
            <a:ext cx="1049279" cy="60824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Lim</a:t>
            </a:r>
          </a:p>
          <a:p>
            <a:pPr algn="ctr"/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Director of Innovation and Research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9CB412-07CC-47AA-ECCE-F394293BF3C5}"/>
              </a:ext>
            </a:extLst>
          </p:cNvPr>
          <p:cNvCxnSpPr>
            <a:cxnSpLocks/>
          </p:cNvCxnSpPr>
          <p:nvPr/>
        </p:nvCxnSpPr>
        <p:spPr bwMode="auto">
          <a:xfrm>
            <a:off x="549275" y="3044476"/>
            <a:ext cx="0" cy="18153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64">
            <a:extLst>
              <a:ext uri="{FF2B5EF4-FFF2-40B4-BE49-F238E27FC236}">
                <a16:creationId xmlns:a16="http://schemas.microsoft.com/office/drawing/2014/main" id="{AF7B3C5E-9C4D-F32A-0EC3-7EC86001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18" y="4620075"/>
            <a:ext cx="1049279" cy="561456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Andy Pearce</a:t>
            </a:r>
          </a:p>
          <a:p>
            <a:pPr algn="ctr"/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Director of Church Partnerships</a:t>
            </a:r>
          </a:p>
        </p:txBody>
      </p:sp>
      <p:sp>
        <p:nvSpPr>
          <p:cNvPr id="37" name="Rectangle 64">
            <a:extLst>
              <a:ext uri="{FF2B5EF4-FFF2-40B4-BE49-F238E27FC236}">
                <a16:creationId xmlns:a16="http://schemas.microsoft.com/office/drawing/2014/main" id="{D8B2B83F-6534-3514-F5A6-1D5DE2C81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85" y="3178081"/>
            <a:ext cx="1049279" cy="561456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Tim Sigman</a:t>
            </a:r>
          </a:p>
          <a:p>
            <a:pPr algn="ctr"/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Director of Prayer Initiatives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DBF468-BAAF-4E97-CF13-1439A1E89772}"/>
              </a:ext>
            </a:extLst>
          </p:cNvPr>
          <p:cNvCxnSpPr>
            <a:endCxn id="37" idx="1"/>
          </p:cNvCxnSpPr>
          <p:nvPr/>
        </p:nvCxnSpPr>
        <p:spPr bwMode="auto">
          <a:xfrm>
            <a:off x="549273" y="3452970"/>
            <a:ext cx="187112" cy="58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66CB4DE-2CE6-BBBA-39C8-DDC341431272}"/>
              </a:ext>
            </a:extLst>
          </p:cNvPr>
          <p:cNvCxnSpPr/>
          <p:nvPr/>
        </p:nvCxnSpPr>
        <p:spPr bwMode="auto">
          <a:xfrm>
            <a:off x="549273" y="4176887"/>
            <a:ext cx="187112" cy="58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EC0F4A-9F0B-FE45-CD63-8851FF5D413C}"/>
              </a:ext>
            </a:extLst>
          </p:cNvPr>
          <p:cNvCxnSpPr/>
          <p:nvPr/>
        </p:nvCxnSpPr>
        <p:spPr bwMode="auto">
          <a:xfrm>
            <a:off x="549273" y="4859864"/>
            <a:ext cx="187112" cy="58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237" y="1280319"/>
            <a:ext cx="9097963" cy="5943599"/>
          </a:xfrm>
        </p:spPr>
        <p:txBody>
          <a:bodyPr numCol="2"/>
          <a:lstStyle/>
          <a:p>
            <a:r>
              <a:rPr lang="en-US" sz="2400" b="1" dirty="0"/>
              <a:t>Mr. Keith Jordan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Mr. Steve Prensner</a:t>
            </a:r>
          </a:p>
          <a:p>
            <a:pPr>
              <a:buNone/>
            </a:pPr>
            <a:r>
              <a:rPr lang="en-US" sz="2400" b="1" dirty="0"/>
              <a:t> 	</a:t>
            </a:r>
            <a:r>
              <a:rPr lang="en-US" sz="2400" dirty="0"/>
              <a:t>(Chair)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Mr. John Stumbo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Dr. Seng Tan</a:t>
            </a:r>
          </a:p>
          <a:p>
            <a:pPr marL="0" indent="0">
              <a:buNone/>
            </a:pPr>
            <a:r>
              <a:rPr lang="en-US" sz="2400" dirty="0"/>
              <a:t>    (President/CEO)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Mr. Mark Waters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Mr. Silas Wong</a:t>
            </a:r>
          </a:p>
          <a:p>
            <a:pPr marL="0" indent="0">
              <a:buNone/>
            </a:pPr>
            <a:r>
              <a:rPr lang="en-US" sz="2400" b="1" dirty="0"/>
              <a:t>		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  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A266-5AAC-9FBF-3A18-56E2F232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ISI is a Church!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85C5-4185-384A-36BD-BC13D7B5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ISI is duly registered and established as a church under US tax laws.</a:t>
            </a:r>
          </a:p>
          <a:p>
            <a:r>
              <a:rPr lang="en-US" dirty="0"/>
              <a:t>This allows ISI to receive charitable, tax-deductible gifts for ministry.</a:t>
            </a:r>
          </a:p>
          <a:p>
            <a:r>
              <a:rPr lang="en-US" dirty="0"/>
              <a:t>More importantly, this allows ISI to fulfill our mission to reach every international student with the Love of Christ, and</a:t>
            </a:r>
          </a:p>
          <a:p>
            <a:r>
              <a:rPr lang="en-US" dirty="0"/>
              <a:t>Allows ISI to commission our team members to perform sacerdotal duties (baptisms, weddings, funerals, and administering of Holy Communion).</a:t>
            </a:r>
          </a:p>
        </p:txBody>
      </p:sp>
    </p:spTree>
    <p:extLst>
      <p:ext uri="{BB962C8B-B14F-4D97-AF65-F5344CB8AC3E}">
        <p14:creationId xmlns:p14="http://schemas.microsoft.com/office/powerpoint/2010/main" val="196199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Home">
            <a:extLst>
              <a:ext uri="{FF2B5EF4-FFF2-40B4-BE49-F238E27FC236}">
                <a16:creationId xmlns:a16="http://schemas.microsoft.com/office/drawing/2014/main" id="{CBF35196-4EF6-48C3-AE71-929B87A53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116" y="548494"/>
            <a:ext cx="8133340" cy="7340724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493837" y="213519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latin typeface="Trebuchet MS" pitchFamily="34" charset="0"/>
              </a:rPr>
              <a:t>ISI Operations Team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3588" y="3193449"/>
            <a:ext cx="249644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Ministry Operations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35948" y="1130023"/>
            <a:ext cx="19854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Finance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9356" y="1130389"/>
            <a:ext cx="256948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Ministry Advancement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72846" y="5292313"/>
            <a:ext cx="237087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People Services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49066" y="3334632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rebuchet MS" pitchFamily="34" charset="0"/>
              </a:rPr>
              <a:t>Publications/Websites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5736" y="25218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Christine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1471" y="251118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Jennifer M.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49066" y="267663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Sheldon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1391" y="6854587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Teresa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69967" y="4692692"/>
            <a:ext cx="8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Mickie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49065" y="4946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Rebekah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12230" y="685458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Jennifer L.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86642" y="49465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Breanne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307FA8-F466-41A6-A55A-FE7E71138072}"/>
              </a:ext>
            </a:extLst>
          </p:cNvPr>
          <p:cNvSpPr txBox="1"/>
          <p:nvPr/>
        </p:nvSpPr>
        <p:spPr>
          <a:xfrm>
            <a:off x="884089" y="4712741"/>
            <a:ext cx="121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Jonathan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479EF5-8DCA-40F1-8BFC-1700F32F50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3835"/>
          <a:stretch/>
        </p:blipFill>
        <p:spPr>
          <a:xfrm>
            <a:off x="7008314" y="3773615"/>
            <a:ext cx="1168730" cy="1118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A812D9-A05B-4A02-B588-7257600C6F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r="20329"/>
          <a:stretch/>
        </p:blipFill>
        <p:spPr>
          <a:xfrm>
            <a:off x="7003347" y="1555961"/>
            <a:ext cx="1019460" cy="1066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6CAF0D-9AB1-472F-947F-C72692B95D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6" r="19881"/>
          <a:stretch/>
        </p:blipFill>
        <p:spPr>
          <a:xfrm>
            <a:off x="8391593" y="3754114"/>
            <a:ext cx="1114525" cy="113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BB0F6C8-8304-415B-A409-D624503A60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11767"/>
          <a:stretch/>
        </p:blipFill>
        <p:spPr>
          <a:xfrm>
            <a:off x="942751" y="1540674"/>
            <a:ext cx="1026720" cy="1004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283EAB6-375A-41DF-BAC3-2048E342AD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22934"/>
          <a:stretch/>
        </p:blipFill>
        <p:spPr>
          <a:xfrm>
            <a:off x="2369753" y="5790984"/>
            <a:ext cx="1002926" cy="101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165A9FF-D20B-4372-9F2E-676D1A6BEB0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14724"/>
          <a:stretch/>
        </p:blipFill>
        <p:spPr>
          <a:xfrm>
            <a:off x="2141811" y="1536985"/>
            <a:ext cx="1113202" cy="1004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E4575-3723-4A35-B632-E68561F7D95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r="11633"/>
          <a:stretch/>
        </p:blipFill>
        <p:spPr>
          <a:xfrm>
            <a:off x="1007847" y="5799889"/>
            <a:ext cx="1174823" cy="1000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E5BD7-CFED-4C04-ABCA-DA300F83AA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0" y="3612776"/>
            <a:ext cx="838691" cy="1056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3C8438-2923-4F0E-9B15-4884B79F3C01}"/>
              </a:ext>
            </a:extLst>
          </p:cNvPr>
          <p:cNvSpPr txBox="1"/>
          <p:nvPr/>
        </p:nvSpPr>
        <p:spPr>
          <a:xfrm>
            <a:off x="8365686" y="2695853"/>
            <a:ext cx="69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Lisa</a:t>
            </a:r>
          </a:p>
        </p:txBody>
      </p:sp>
      <p:pic>
        <p:nvPicPr>
          <p:cNvPr id="14" name="Picture 13" descr="A person smiling in front of a brick wall&#10;&#10;Description automatically generated">
            <a:extLst>
              <a:ext uri="{FF2B5EF4-FFF2-40B4-BE49-F238E27FC236}">
                <a16:creationId xmlns:a16="http://schemas.microsoft.com/office/drawing/2014/main" id="{8C6707DD-0BF0-42AE-BD33-A88AFAA6EAA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0" t="15191" r="10731" b="32505"/>
          <a:stretch/>
        </p:blipFill>
        <p:spPr>
          <a:xfrm>
            <a:off x="8283799" y="1587848"/>
            <a:ext cx="1125937" cy="1066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9455B-68B2-A574-E9BA-C011089A5639}"/>
              </a:ext>
            </a:extLst>
          </p:cNvPr>
          <p:cNvSpPr txBox="1"/>
          <p:nvPr/>
        </p:nvSpPr>
        <p:spPr>
          <a:xfrm>
            <a:off x="6949065" y="6615909"/>
            <a:ext cx="133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Samantha</a:t>
            </a:r>
          </a:p>
        </p:txBody>
      </p:sp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7982FC7-89D3-6410-8E56-D309A9BA544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446"/>
          <a:stretch/>
        </p:blipFill>
        <p:spPr>
          <a:xfrm>
            <a:off x="8391593" y="5428345"/>
            <a:ext cx="1173698" cy="1130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92AD7F-EB75-7991-B3F9-6D7FEBC554A4}"/>
              </a:ext>
            </a:extLst>
          </p:cNvPr>
          <p:cNvSpPr txBox="1"/>
          <p:nvPr/>
        </p:nvSpPr>
        <p:spPr>
          <a:xfrm>
            <a:off x="8365685" y="6656282"/>
            <a:ext cx="146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Emily</a:t>
            </a:r>
          </a:p>
        </p:txBody>
      </p:sp>
      <p:pic>
        <p:nvPicPr>
          <p:cNvPr id="18" name="Picture 17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CA444238-1994-7721-F47F-2D9AA151BE7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"/>
          <a:stretch/>
        </p:blipFill>
        <p:spPr>
          <a:xfrm>
            <a:off x="7005427" y="5427460"/>
            <a:ext cx="1190847" cy="1188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A picture containing wall, person, person, smiling&#10;&#10;Description automatically generated">
            <a:extLst>
              <a:ext uri="{FF2B5EF4-FFF2-40B4-BE49-F238E27FC236}">
                <a16:creationId xmlns:a16="http://schemas.microsoft.com/office/drawing/2014/main" id="{7414F8C7-6780-A43D-3CD7-201A7061B04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2"/>
          <a:stretch/>
        </p:blipFill>
        <p:spPr>
          <a:xfrm>
            <a:off x="2111925" y="3612776"/>
            <a:ext cx="1148111" cy="1084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0180B724-46A2-4A67-B8F8-1DB9574E4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50475" cy="75898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Believe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638" y="1356519"/>
            <a:ext cx="93265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Mission Statement:</a:t>
            </a:r>
          </a:p>
          <a:p>
            <a:r>
              <a:rPr lang="en-US" dirty="0"/>
              <a:t>International Students, Inc. exists to share Christ's love with international students and to equip them for effective service in cooperation with the local church and others.</a:t>
            </a:r>
          </a:p>
          <a:p>
            <a:endParaRPr lang="en-US" sz="1200" dirty="0"/>
          </a:p>
          <a:p>
            <a:r>
              <a:rPr lang="en-US" sz="2000" b="1" dirty="0"/>
              <a:t>Core Values: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Christ-centered approach to serving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Student-centered ministry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Full-cycle evangelism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Dependence on churches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National identity</a:t>
            </a:r>
          </a:p>
          <a:p>
            <a:endParaRPr lang="en-US" sz="1200" dirty="0"/>
          </a:p>
          <a:p>
            <a:r>
              <a:rPr lang="en-US" sz="2000" b="1" dirty="0"/>
              <a:t>Statement of Faith and Biblical Principles: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Authority: the Bible speaks with final authority concerning truth, morality, and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Marriage: the uniting of one man and one woman in a single exclusive union (Gen 2:18-25)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Gender: God wonderfully and immutably creates each person as male or female that reflect the image of God (Gen 1:26-17)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Sexuality: God intends sexual intimacy to occur between a man and woman who are married to each other (1 Cor 6:18)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Sanctity of Life: we are called to defend, protect, and value all human life (Ps 139)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5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Ministry Operations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5637" y="1280319"/>
            <a:ext cx="8686800" cy="5943600"/>
          </a:xfrm>
          <a:prstGeom prst="rect">
            <a:avLst/>
          </a:prstGeom>
        </p:spPr>
        <p:txBody>
          <a:bodyPr/>
          <a:lstStyle/>
          <a:p>
            <a:pPr marL="379413" marR="0" lvl="0" indent="-379413" algn="l" defTabSz="10144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www.isiministryoperations.org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413" marR="0" lvl="0" indent="-379413" algn="l" defTabSz="10144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Legal &amp; Insurance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Contracts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Liability insurance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Social Media Policy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Music/Video Use</a:t>
            </a:r>
          </a:p>
          <a:p>
            <a:pPr marL="836613" lvl="1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Student Event Photos</a:t>
            </a:r>
          </a:p>
          <a:p>
            <a:pPr marL="379413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Overseas Trips</a:t>
            </a:r>
          </a:p>
          <a:p>
            <a:pPr marL="379413" indent="-379413" defTabSz="101441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Reporting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490119"/>
            <a:ext cx="9372600" cy="9144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wide design template">
  <a:themeElements>
    <a:clrScheme name="Worldwide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wide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Worldwide design template</Template>
  <TotalTime>8993</TotalTime>
  <Words>583</Words>
  <Application>Microsoft Office PowerPoint</Application>
  <PresentationFormat>Custom</PresentationFormat>
  <Paragraphs>121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Worldwide design template</vt:lpstr>
      <vt:lpstr>Organizational &amp; Management Structures</vt:lpstr>
      <vt:lpstr>Directors</vt:lpstr>
      <vt:lpstr>Board of Trustees</vt:lpstr>
      <vt:lpstr>ISI is a Church!</vt:lpstr>
      <vt:lpstr>PowerPoint Presentation</vt:lpstr>
      <vt:lpstr>PowerPoint Presentation</vt:lpstr>
      <vt:lpstr>What We Believe</vt:lpstr>
      <vt:lpstr>Ministry Operations</vt:lpstr>
      <vt:lpstr>Questions?</vt:lpstr>
    </vt:vector>
  </TitlesOfParts>
  <Company>International Students, Inc. (ISI)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 Gordon Decker</dc:creator>
  <cp:lastModifiedBy>Rashae Finck</cp:lastModifiedBy>
  <cp:revision>245</cp:revision>
  <cp:lastPrinted>2023-03-15T14:39:45Z</cp:lastPrinted>
  <dcterms:created xsi:type="dcterms:W3CDTF">2004-05-03T19:36:11Z</dcterms:created>
  <dcterms:modified xsi:type="dcterms:W3CDTF">2023-11-13T20:16:24Z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TC010875711033</vt:lpwstr>
  </property>
</Properties>
</file>