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4"/>
  </p:notesMasterIdLst>
  <p:sldIdLst>
    <p:sldId id="285" r:id="rId2"/>
    <p:sldId id="256" r:id="rId3"/>
    <p:sldId id="260" r:id="rId4"/>
    <p:sldId id="287" r:id="rId5"/>
    <p:sldId id="291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  <p:sldId id="270" r:id="rId17"/>
    <p:sldId id="271" r:id="rId18"/>
    <p:sldId id="277" r:id="rId19"/>
    <p:sldId id="280" r:id="rId20"/>
    <p:sldId id="278" r:id="rId21"/>
    <p:sldId id="279" r:id="rId22"/>
    <p:sldId id="283" r:id="rId23"/>
    <p:sldId id="281" r:id="rId24"/>
    <p:sldId id="282" r:id="rId25"/>
    <p:sldId id="284" r:id="rId26"/>
    <p:sldId id="257" r:id="rId27"/>
    <p:sldId id="258" r:id="rId28"/>
    <p:sldId id="273" r:id="rId29"/>
    <p:sldId id="290" r:id="rId30"/>
    <p:sldId id="274" r:id="rId31"/>
    <p:sldId id="275" r:id="rId32"/>
    <p:sldId id="288" r:id="rId33"/>
  </p:sldIdLst>
  <p:sldSz cx="12192000" cy="6858000"/>
  <p:notesSz cx="9601200" cy="7315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A104DC-7935-42BE-B7AF-6BE89692C648}" v="2" dt="2024-03-11T19:22:21.4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61307" autoAdjust="0"/>
  </p:normalViewPr>
  <p:slideViewPr>
    <p:cSldViewPr snapToGrid="0">
      <p:cViewPr varScale="1">
        <p:scale>
          <a:sx n="35" d="100"/>
          <a:sy n="35" d="100"/>
        </p:scale>
        <p:origin x="166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7031"/>
          </a:xfrm>
          <a:prstGeom prst="rect">
            <a:avLst/>
          </a:prstGeom>
        </p:spPr>
        <p:txBody>
          <a:bodyPr vert="horz" lIns="96659" tIns="48329" rIns="96659" bIns="483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7031"/>
          </a:xfrm>
          <a:prstGeom prst="rect">
            <a:avLst/>
          </a:prstGeom>
        </p:spPr>
        <p:txBody>
          <a:bodyPr vert="horz" lIns="96659" tIns="48329" rIns="96659" bIns="48329" rtlCol="0"/>
          <a:lstStyle>
            <a:lvl1pPr algn="r">
              <a:defRPr sz="1200"/>
            </a:lvl1pPr>
          </a:lstStyle>
          <a:p>
            <a:fld id="{52D465B8-BFFE-4056-BFD3-3DEF6A1F6B6C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9" tIns="48329" rIns="96659" bIns="483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40"/>
            <a:ext cx="7680960" cy="2880360"/>
          </a:xfrm>
          <a:prstGeom prst="rect">
            <a:avLst/>
          </a:prstGeom>
        </p:spPr>
        <p:txBody>
          <a:bodyPr vert="horz" lIns="96659" tIns="48329" rIns="96659" bIns="4832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7030"/>
          </a:xfrm>
          <a:prstGeom prst="rect">
            <a:avLst/>
          </a:prstGeom>
        </p:spPr>
        <p:txBody>
          <a:bodyPr vert="horz" lIns="96659" tIns="48329" rIns="96659" bIns="483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7030"/>
          </a:xfrm>
          <a:prstGeom prst="rect">
            <a:avLst/>
          </a:prstGeom>
        </p:spPr>
        <p:txBody>
          <a:bodyPr vert="horz" lIns="96659" tIns="48329" rIns="96659" bIns="48329" rtlCol="0" anchor="b"/>
          <a:lstStyle>
            <a:lvl1pPr algn="r">
              <a:defRPr sz="1200"/>
            </a:lvl1pPr>
          </a:lstStyle>
          <a:p>
            <a:fld id="{F15CC834-2CE6-44A1-88B6-10AA59072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07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CC834-2CE6-44A1-88B6-10AA59072E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01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34" indent="-181234">
              <a:buFont typeface="Arial" panose="020B0604020202020204" pitchFamily="34" charset="0"/>
              <a:buChar char="•"/>
            </a:pPr>
            <a:endParaRPr lang="en-US" dirty="0"/>
          </a:p>
          <a:p>
            <a:pPr marL="181234" indent="-181234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CC834-2CE6-44A1-88B6-10AA59072E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75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34" indent="-181234">
              <a:buFont typeface="Arial" panose="020B0604020202020204" pitchFamily="34" charset="0"/>
              <a:buChar char="•"/>
            </a:pPr>
            <a:endParaRPr lang="en-US" dirty="0"/>
          </a:p>
          <a:p>
            <a:pPr marL="181234" indent="-181234">
              <a:buFont typeface="Arial" panose="020B0604020202020204" pitchFamily="34" charset="0"/>
              <a:buChar char="•"/>
            </a:pPr>
            <a:endParaRPr lang="en-US" dirty="0"/>
          </a:p>
          <a:p>
            <a:pPr marL="181234" indent="-181234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CC834-2CE6-44A1-88B6-10AA59072E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95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25225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CC834-2CE6-44A1-88B6-10AA59072E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20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CC834-2CE6-44A1-88B6-10AA59072E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49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CC834-2CE6-44A1-88B6-10AA59072E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986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0"/>
            <a:endParaRPr lang="en-US" dirty="0"/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CC834-2CE6-44A1-88B6-10AA59072E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034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CC834-2CE6-44A1-88B6-10AA59072E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772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CC834-2CE6-44A1-88B6-10AA59072E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913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CC834-2CE6-44A1-88B6-10AA59072E4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359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CC834-2CE6-44A1-88B6-10AA59072E4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28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CC834-2CE6-44A1-88B6-10AA59072E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274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CC834-2CE6-44A1-88B6-10AA59072E4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008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CC834-2CE6-44A1-88B6-10AA59072E4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94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CC834-2CE6-44A1-88B6-10AA59072E4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70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CC834-2CE6-44A1-88B6-10AA59072E4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827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CC834-2CE6-44A1-88B6-10AA59072E4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447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CC834-2CE6-44A1-88B6-10AA59072E4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288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CC834-2CE6-44A1-88B6-10AA59072E4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821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CC834-2CE6-44A1-88B6-10AA59072E4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5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CC834-2CE6-44A1-88B6-10AA59072E4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424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CC834-2CE6-44A1-88B6-10AA59072E4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83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CC834-2CE6-44A1-88B6-10AA59072E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97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CC834-2CE6-44A1-88B6-10AA59072E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98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58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CC834-2CE6-44A1-88B6-10AA59072E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63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CC834-2CE6-44A1-88B6-10AA59072E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93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CC834-2CE6-44A1-88B6-10AA59072E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46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34" indent="-181234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CC834-2CE6-44A1-88B6-10AA59072E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33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CC834-2CE6-44A1-88B6-10AA59072E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84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7ABE-3E1F-42D3-A6B8-013879838990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BD74-3C73-49E7-AF8C-B5AEB4510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65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7ABE-3E1F-42D3-A6B8-013879838990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BD74-3C73-49E7-AF8C-B5AEB4510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24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7ABE-3E1F-42D3-A6B8-013879838990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BD74-3C73-49E7-AF8C-B5AEB451071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0081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7ABE-3E1F-42D3-A6B8-013879838990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BD74-3C73-49E7-AF8C-B5AEB4510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83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7ABE-3E1F-42D3-A6B8-013879838990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BD74-3C73-49E7-AF8C-B5AEB451071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3472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7ABE-3E1F-42D3-A6B8-013879838990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BD74-3C73-49E7-AF8C-B5AEB4510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86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7ABE-3E1F-42D3-A6B8-013879838990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BD74-3C73-49E7-AF8C-B5AEB4510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00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7ABE-3E1F-42D3-A6B8-013879838990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BD74-3C73-49E7-AF8C-B5AEB4510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17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7ABE-3E1F-42D3-A6B8-013879838990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BD74-3C73-49E7-AF8C-B5AEB4510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3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7ABE-3E1F-42D3-A6B8-013879838990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BD74-3C73-49E7-AF8C-B5AEB4510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61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7ABE-3E1F-42D3-A6B8-013879838990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BD74-3C73-49E7-AF8C-B5AEB4510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6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7ABE-3E1F-42D3-A6B8-013879838990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BD74-3C73-49E7-AF8C-B5AEB4510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66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7ABE-3E1F-42D3-A6B8-013879838990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BD74-3C73-49E7-AF8C-B5AEB4510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9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7ABE-3E1F-42D3-A6B8-013879838990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BD74-3C73-49E7-AF8C-B5AEB4510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3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7ABE-3E1F-42D3-A6B8-013879838990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BD74-3C73-49E7-AF8C-B5AEB4510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63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7ABE-3E1F-42D3-A6B8-013879838990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BD74-3C73-49E7-AF8C-B5AEB4510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63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87ABE-3E1F-42D3-A6B8-013879838990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578BD74-3C73-49E7-AF8C-B5AEB4510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2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InternationalStudentsInc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rmiller@isionline.or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rmiller@isionline.or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nationalstudents.org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iteam.org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ghtnowmedia.com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orders@isionline.or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orders@isionline.org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rmiller@isionline.org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firstinitiallastname@isionline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ffice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iteam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374AE-5CBE-4434-AAAE-9A74E50C2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family posing for a picture&#10;&#10;Description automatically generated with medium confidence">
            <a:extLst>
              <a:ext uri="{FF2B5EF4-FFF2-40B4-BE49-F238E27FC236}">
                <a16:creationId xmlns:a16="http://schemas.microsoft.com/office/drawing/2014/main" id="{D35A9E97-4C8A-46D8-92FE-A5483F071D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8" y="174384"/>
            <a:ext cx="10205544" cy="6509232"/>
          </a:xfrm>
        </p:spPr>
      </p:pic>
    </p:spTree>
    <p:extLst>
      <p:ext uri="{BB962C8B-B14F-4D97-AF65-F5344CB8AC3E}">
        <p14:creationId xmlns:p14="http://schemas.microsoft.com/office/powerpoint/2010/main" val="1324591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DEAB1-07AF-447B-9877-4628D2B2D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b="1" dirty="0"/>
              <a:t>Field Staff Computer </a:t>
            </a:r>
            <a:br>
              <a:rPr lang="en-US" altLang="en-US" b="1" dirty="0"/>
            </a:br>
            <a:r>
              <a:rPr lang="en-US" altLang="en-US" b="1" dirty="0"/>
              <a:t>Minimum Requirements and Recommendations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136CE-5BB6-499E-81FD-8B45B7A64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463501"/>
            <a:ext cx="8596668" cy="3577861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altLang="en-US" sz="2200" dirty="0"/>
              <a:t>We HIGHLY recommend PCs for compatibility!  If you desire to have a Mac, you will need to use Microsoft Office for Macs.  </a:t>
            </a:r>
            <a:br>
              <a:rPr lang="en-US" altLang="en-US" sz="2200" dirty="0"/>
            </a:br>
            <a:endParaRPr lang="en-US" altLang="en-US" sz="2200" dirty="0"/>
          </a:p>
          <a:p>
            <a:pPr>
              <a:lnSpc>
                <a:spcPct val="80000"/>
              </a:lnSpc>
              <a:defRPr/>
            </a:pPr>
            <a:r>
              <a:rPr lang="en-US" altLang="en-US" sz="2200" dirty="0"/>
              <a:t>Some type of backup strategy (external hard drive, USB flash/jump/thumb drive, or online back up solution, etc.)</a:t>
            </a:r>
            <a:br>
              <a:rPr lang="en-US" altLang="en-US" sz="2200" dirty="0"/>
            </a:br>
            <a:endParaRPr lang="en-US" altLang="en-US" sz="2200" dirty="0"/>
          </a:p>
          <a:p>
            <a:pPr>
              <a:lnSpc>
                <a:spcPct val="80000"/>
              </a:lnSpc>
              <a:defRPr/>
            </a:pPr>
            <a:r>
              <a:rPr lang="en-US" altLang="en-US" sz="2200" dirty="0"/>
              <a:t>Some type of Anti-Virus protection, updated at least weekly (CRITICAL; MUST HAVE!).  Also need firewall and anti-spyware program. 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475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DEAB1-07AF-447B-9877-4628D2B2D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b="1" dirty="0"/>
              <a:t>Field Staff Computer </a:t>
            </a:r>
            <a:br>
              <a:rPr lang="en-US" altLang="en-US" b="1" dirty="0"/>
            </a:br>
            <a:r>
              <a:rPr lang="en-US" altLang="en-US" b="1" dirty="0"/>
              <a:t>Minimum Requirements and Recommendations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136CE-5BB6-499E-81FD-8B45B7A64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441986"/>
            <a:ext cx="8596668" cy="359937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en-US" sz="2200" dirty="0"/>
              <a:t>We recommend you use a reputable vendor (Dell, Gateway, Compaq/Hewlett Packard, etc.)</a:t>
            </a:r>
            <a:br>
              <a:rPr lang="en-US" altLang="en-US" sz="2200" dirty="0"/>
            </a:br>
            <a:endParaRPr lang="en-US" altLang="en-US" sz="2200" dirty="0"/>
          </a:p>
          <a:p>
            <a:pPr>
              <a:lnSpc>
                <a:spcPct val="80000"/>
              </a:lnSpc>
              <a:defRPr/>
            </a:pPr>
            <a:r>
              <a:rPr lang="en-US" altLang="en-US" sz="2200" dirty="0"/>
              <a:t>Support Contract: We recommend at least a minimum of 1-year warranty for desktops.  For laptops, we recommend a 3-year warranty on the support agreement.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33496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DEAB1-07AF-447B-9877-4628D2B2D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b="1" dirty="0"/>
              <a:t>Computer Support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136CE-5BB6-499E-81FD-8B45B7A64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0910"/>
            <a:ext cx="10515600" cy="4536053"/>
          </a:xfrm>
        </p:spPr>
        <p:txBody>
          <a:bodyPr/>
          <a:lstStyle/>
          <a:p>
            <a:pPr>
              <a:defRPr/>
            </a:pPr>
            <a:r>
              <a:rPr lang="en-US" sz="2200" dirty="0"/>
              <a:t>We strongly encourage field staff to have a computer person </a:t>
            </a:r>
            <a:br>
              <a:rPr lang="en-US" sz="2200" dirty="0"/>
            </a:br>
            <a:r>
              <a:rPr lang="en-US" sz="2200" dirty="0"/>
              <a:t>to help with your computer needs </a:t>
            </a:r>
            <a:br>
              <a:rPr lang="en-US" sz="2200" dirty="0"/>
            </a:br>
            <a:endParaRPr lang="en-US" sz="2200" dirty="0"/>
          </a:p>
          <a:p>
            <a:pPr>
              <a:lnSpc>
                <a:spcPct val="80000"/>
              </a:lnSpc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882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BC4D3-AD7E-47D2-BFB9-F076FD3D2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42CF7-49EE-4917-81CC-B94801065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ISI is on Facebook! (International Students)</a:t>
            </a:r>
            <a:br>
              <a:rPr lang="en-US" dirty="0"/>
            </a:br>
            <a:br>
              <a:rPr lang="en-US" dirty="0"/>
            </a:br>
            <a:r>
              <a:rPr lang="en-US" dirty="0">
                <a:hlinkClick r:id="rId3"/>
              </a:rPr>
              <a:t>https://www.facebook.com//InternationalStudentsInc</a:t>
            </a: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455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BC4D3-AD7E-47D2-BFB9-F076FD3D2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releases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42CF7-49EE-4917-81CC-B94801065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86910"/>
            <a:ext cx="8596668" cy="1794480"/>
          </a:xfrm>
        </p:spPr>
        <p:txBody>
          <a:bodyPr/>
          <a:lstStyle/>
          <a:p>
            <a:r>
              <a:rPr lang="en-US" dirty="0"/>
              <a:t>If you plan to use a photo (or video) of a specific student, or group of students, who will be identified by name, a media release is required.</a:t>
            </a:r>
          </a:p>
        </p:txBody>
      </p:sp>
    </p:spTree>
    <p:extLst>
      <p:ext uri="{BB962C8B-B14F-4D97-AF65-F5344CB8AC3E}">
        <p14:creationId xmlns:p14="http://schemas.microsoft.com/office/powerpoint/2010/main" val="4029263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42CF7-49EE-4917-81CC-B94801065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122" y="641684"/>
            <a:ext cx="10133704" cy="5851191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Can we post photos of students on social media?</a:t>
            </a:r>
            <a:br>
              <a:rPr lang="en-US" sz="2200" dirty="0"/>
            </a:br>
            <a:endParaRPr lang="en-US" sz="2100" dirty="0"/>
          </a:p>
          <a:p>
            <a:pPr lvl="1"/>
            <a:r>
              <a:rPr lang="en-US" sz="2100" dirty="0"/>
              <a:t>Yes, with the following guidelines:</a:t>
            </a:r>
          </a:p>
          <a:p>
            <a:pPr lvl="2"/>
            <a:r>
              <a:rPr lang="en-US" sz="2100" dirty="0"/>
              <a:t>You provide notice that photos will be taken at the event </a:t>
            </a:r>
            <a:r>
              <a:rPr lang="en-US" sz="2100" u="sng" dirty="0"/>
              <a:t>in advance.</a:t>
            </a:r>
            <a:r>
              <a:rPr lang="en-US" sz="2100" dirty="0"/>
              <a:t> </a:t>
            </a:r>
            <a:br>
              <a:rPr lang="en-US" sz="2100" dirty="0"/>
            </a:br>
            <a:endParaRPr lang="en-US" sz="2100" dirty="0"/>
          </a:p>
          <a:p>
            <a:pPr lvl="2"/>
            <a:r>
              <a:rPr lang="en-US" sz="2100" dirty="0"/>
              <a:t>Assign a specific ISI team member or volunteer to take official event photos and that only those pictures are posted online.</a:t>
            </a:r>
            <a:br>
              <a:rPr lang="en-US" sz="2100" dirty="0"/>
            </a:br>
            <a:endParaRPr lang="en-US" sz="2100" dirty="0"/>
          </a:p>
          <a:p>
            <a:pPr lvl="2"/>
            <a:r>
              <a:rPr lang="en-US" sz="2100" dirty="0"/>
              <a:t>Group photos may be posted as long as you </a:t>
            </a:r>
            <a:r>
              <a:rPr lang="en-US" sz="2100" u="sng" dirty="0"/>
              <a:t>do not identify</a:t>
            </a:r>
            <a:r>
              <a:rPr lang="en-US" sz="2100" dirty="0"/>
              <a:t> individuals by name.</a:t>
            </a:r>
            <a:br>
              <a:rPr lang="en-US" sz="2100" dirty="0"/>
            </a:br>
            <a:endParaRPr lang="en-US" sz="2100" dirty="0"/>
          </a:p>
          <a:p>
            <a:pPr lvl="2"/>
            <a:r>
              <a:rPr lang="en-US" sz="2100" dirty="0"/>
              <a:t>If a student or other individual requests that their picture not be used, or that it be removed, you </a:t>
            </a:r>
            <a:r>
              <a:rPr lang="en-US" sz="2100" u="sng" dirty="0"/>
              <a:t>must comply</a:t>
            </a:r>
            <a:r>
              <a:rPr lang="en-US" sz="2100" dirty="0"/>
              <a:t> with their request immediately.</a:t>
            </a:r>
            <a:br>
              <a:rPr lang="en-US" sz="2100" dirty="0"/>
            </a:br>
            <a:endParaRPr lang="en-US" sz="2100" dirty="0"/>
          </a:p>
          <a:p>
            <a:pPr lvl="2"/>
            <a:r>
              <a:rPr lang="en-US" sz="2100" dirty="0"/>
              <a:t>Never post pictures of minors unless parents give specific written permission via a media release form.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133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BC4D3-AD7E-47D2-BFB9-F076FD3D2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80306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42CF7-49EE-4917-81CC-B94801065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892885"/>
            <a:ext cx="8596668" cy="4173967"/>
          </a:xfrm>
        </p:spPr>
        <p:txBody>
          <a:bodyPr>
            <a:normAutofit/>
          </a:bodyPr>
          <a:lstStyle/>
          <a:p>
            <a:r>
              <a:rPr lang="en-US" sz="2200" b="1" dirty="0"/>
              <a:t>Can I “tag” students in our Facebook posts?</a:t>
            </a:r>
            <a:br>
              <a:rPr lang="en-US" sz="2200" b="1" dirty="0"/>
            </a:br>
            <a:endParaRPr lang="en-US" sz="2200" dirty="0"/>
          </a:p>
          <a:p>
            <a:pPr lvl="1"/>
            <a:r>
              <a:rPr lang="en-US" sz="2200" u="sng" dirty="0"/>
              <a:t>NO</a:t>
            </a:r>
            <a:r>
              <a:rPr lang="en-US" sz="2200" dirty="0"/>
              <a:t>. ISI team members may not “tag” students in photos unless a media release has been obtained by those students you wish to “tag.”</a:t>
            </a:r>
            <a:br>
              <a:rPr lang="en-US" sz="2200" dirty="0"/>
            </a:br>
            <a:endParaRPr lang="en-US" sz="2200" dirty="0"/>
          </a:p>
          <a:p>
            <a:pPr lvl="1"/>
            <a:r>
              <a:rPr lang="en-US" sz="2200" dirty="0"/>
              <a:t>International students, however, may “tag” each other.</a:t>
            </a:r>
            <a:br>
              <a:rPr lang="en-US" sz="2200" dirty="0"/>
            </a:br>
            <a:endParaRPr lang="en-US" sz="2200" dirty="0"/>
          </a:p>
          <a:p>
            <a:pPr lvl="1"/>
            <a:r>
              <a:rPr lang="en-US" sz="2200" dirty="0"/>
              <a:t>If you have questions or concerns about Media Releases, please contact Rebekah Miller, </a:t>
            </a:r>
            <a:r>
              <a:rPr lang="en-US" sz="2200" dirty="0">
                <a:hlinkClick r:id="rId3"/>
              </a:rPr>
              <a:t>rmiller@isionline.org</a:t>
            </a:r>
            <a:r>
              <a:rPr lang="en-US" sz="2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84772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BC4D3-AD7E-47D2-BFB9-F076FD3D2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1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42CF7-49EE-4917-81CC-B94801065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6484"/>
            <a:ext cx="10515600" cy="52304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What are some other best practices?</a:t>
            </a:r>
            <a:br>
              <a:rPr lang="en-US" sz="2200" b="1" dirty="0"/>
            </a:br>
            <a:endParaRPr lang="en-US" sz="2200" dirty="0"/>
          </a:p>
          <a:p>
            <a:pPr lvl="0"/>
            <a:r>
              <a:rPr lang="en-US" sz="2200" dirty="0"/>
              <a:t>Refrain from posting photos of students whom you specifically </a:t>
            </a:r>
            <a:br>
              <a:rPr lang="en-US" sz="2200" dirty="0"/>
            </a:br>
            <a:r>
              <a:rPr lang="en-US" sz="2200" dirty="0"/>
              <a:t>know may face a significant security risk.</a:t>
            </a:r>
            <a:br>
              <a:rPr lang="en-US" sz="2200" dirty="0"/>
            </a:br>
            <a:endParaRPr lang="en-US" sz="2200" dirty="0"/>
          </a:p>
          <a:p>
            <a:pPr lvl="0"/>
            <a:r>
              <a:rPr lang="en-US" sz="2200" dirty="0"/>
              <a:t>Immediately remove photos of students who request their photos </a:t>
            </a:r>
            <a:br>
              <a:rPr lang="en-US" sz="2200" dirty="0"/>
            </a:br>
            <a:r>
              <a:rPr lang="en-US" sz="2200" dirty="0"/>
              <a:t>not be used. </a:t>
            </a:r>
            <a:br>
              <a:rPr lang="en-US" sz="2200" dirty="0"/>
            </a:br>
            <a:endParaRPr lang="en-US" sz="2200" dirty="0"/>
          </a:p>
          <a:p>
            <a:pPr lvl="0"/>
            <a:r>
              <a:rPr lang="en-US" sz="2200" dirty="0"/>
              <a:t>If you have questions or concerns, contact Rebekah Miller at </a:t>
            </a:r>
            <a:r>
              <a:rPr lang="en-US" sz="2200" dirty="0">
                <a:hlinkClick r:id="rId3"/>
              </a:rPr>
              <a:t>rmiller@isionline.org</a:t>
            </a:r>
            <a:r>
              <a:rPr lang="en-US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8434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BC4D3-AD7E-47D2-BFB9-F076FD3D2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42CF7-49EE-4917-81CC-B94801065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883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F89A1-E126-4DE4-A339-A3C9BCE008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39589"/>
            <a:ext cx="9144000" cy="111118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Websites</a:t>
            </a:r>
          </a:p>
        </p:txBody>
      </p:sp>
    </p:spTree>
    <p:extLst>
      <p:ext uri="{BB962C8B-B14F-4D97-AF65-F5344CB8AC3E}">
        <p14:creationId xmlns:p14="http://schemas.microsoft.com/office/powerpoint/2010/main" val="2040687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F89A1-E126-4DE4-A339-A3C9BCE008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39590"/>
            <a:ext cx="9144000" cy="97133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Computers</a:t>
            </a:r>
          </a:p>
        </p:txBody>
      </p:sp>
    </p:spTree>
    <p:extLst>
      <p:ext uri="{BB962C8B-B14F-4D97-AF65-F5344CB8AC3E}">
        <p14:creationId xmlns:p14="http://schemas.microsoft.com/office/powerpoint/2010/main" val="1189985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BC4D3-AD7E-47D2-BFB9-F076FD3D2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7937"/>
          </a:xfrm>
        </p:spPr>
        <p:txBody>
          <a:bodyPr/>
          <a:lstStyle/>
          <a:p>
            <a:r>
              <a:rPr lang="en-US" dirty="0"/>
              <a:t>Websites: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42CF7-49EE-4917-81CC-B94801065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30767"/>
            <a:ext cx="8596668" cy="4610595"/>
          </a:xfrm>
        </p:spPr>
        <p:txBody>
          <a:bodyPr>
            <a:normAutofit/>
          </a:bodyPr>
          <a:lstStyle/>
          <a:p>
            <a:r>
              <a:rPr lang="en-US" sz="2800" dirty="0"/>
              <a:t>National website - </a:t>
            </a:r>
            <a:r>
              <a:rPr lang="en-US" sz="2800" dirty="0">
                <a:hlinkClick r:id="rId3"/>
              </a:rPr>
              <a:t>www.internationalstudents.org</a:t>
            </a:r>
            <a:r>
              <a:rPr lang="en-US" sz="2800" dirty="0"/>
              <a:t> </a:t>
            </a:r>
          </a:p>
          <a:p>
            <a:pPr lvl="2"/>
            <a:r>
              <a:rPr lang="en-US" sz="2800" dirty="0"/>
              <a:t>Audience: Donors, volunteers, churches, students (general)</a:t>
            </a:r>
            <a:br>
              <a:rPr lang="en-US" sz="2800" dirty="0"/>
            </a:br>
            <a:endParaRPr lang="en-US" sz="2800" dirty="0"/>
          </a:p>
          <a:p>
            <a:pPr lvl="4"/>
            <a:r>
              <a:rPr lang="en-US" sz="2800" dirty="0"/>
              <a:t>Each staff and ministry representative will have a profile page and a direct donation link.</a:t>
            </a:r>
            <a:endParaRPr lang="en-US" dirty="0"/>
          </a:p>
          <a:p>
            <a:pPr marL="1371600" lvl="3" indent="0">
              <a:buNone/>
            </a:pPr>
            <a:endParaRPr lang="en-US" dirty="0"/>
          </a:p>
          <a:p>
            <a:pPr lvl="3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933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BC4D3-AD7E-47D2-BFB9-F076FD3D2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42CF7-49EE-4917-81CC-B94801065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59859"/>
            <a:ext cx="8596668" cy="4481503"/>
          </a:xfrm>
        </p:spPr>
        <p:txBody>
          <a:bodyPr/>
          <a:lstStyle/>
          <a:p>
            <a:r>
              <a:rPr lang="en-US" sz="2200" dirty="0"/>
              <a:t>ISI Team site – </a:t>
            </a:r>
            <a:r>
              <a:rPr lang="en-US" sz="2200" dirty="0">
                <a:hlinkClick r:id="rId3"/>
              </a:rPr>
              <a:t>www.isiteam.org</a:t>
            </a:r>
            <a:r>
              <a:rPr lang="en-US" sz="2200" dirty="0"/>
              <a:t> Password: ISIJohn316</a:t>
            </a:r>
          </a:p>
          <a:p>
            <a:pPr marL="1371600" lvl="3" indent="0">
              <a:buNone/>
            </a:pPr>
            <a:endParaRPr lang="en-US" dirty="0"/>
          </a:p>
          <a:p>
            <a:pPr lvl="3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E306DC-7FA9-4E1B-B98C-8D0695F14F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0296" y="2041390"/>
            <a:ext cx="6887400" cy="470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76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34473-D09F-483F-A37C-61AAA70CE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RightNow Media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31685-5156-451F-A062-208B395AB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5163"/>
            <a:ext cx="8596668" cy="4406200"/>
          </a:xfrm>
        </p:spPr>
        <p:txBody>
          <a:bodyPr>
            <a:normAutofit/>
          </a:bodyPr>
          <a:lstStyle/>
          <a:p>
            <a:r>
              <a:rPr lang="en-US" sz="2200" dirty="0"/>
              <a:t>Offers over 20,000 resources for your encouragement, personal growth, and team training.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>
                <a:hlinkClick r:id="rId3"/>
              </a:rPr>
              <a:t>www.rightnowmedia.com</a:t>
            </a:r>
            <a:r>
              <a:rPr lang="en-US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5945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328F2-DA95-412F-8446-6E61B1C9C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5714"/>
          </a:xfrm>
        </p:spPr>
        <p:txBody>
          <a:bodyPr/>
          <a:lstStyle/>
          <a:p>
            <a:r>
              <a:rPr lang="en-US" dirty="0"/>
              <a:t>Weebly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17E85-B9ED-4F74-8EFC-0B54222D0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8169"/>
            <a:ext cx="8596668" cy="4453194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You will have an opportunity to have a website! </a:t>
            </a:r>
            <a:br>
              <a:rPr lang="en-US" dirty="0"/>
            </a:br>
            <a:endParaRPr lang="en-US" dirty="0"/>
          </a:p>
          <a:p>
            <a:r>
              <a:rPr lang="en-US" dirty="0"/>
              <a:t>You may use your site for students or volunteers! </a:t>
            </a:r>
            <a:br>
              <a:rPr lang="en-US" dirty="0"/>
            </a:br>
            <a:endParaRPr lang="en-US" dirty="0"/>
          </a:p>
          <a:p>
            <a:r>
              <a:rPr lang="en-US" dirty="0"/>
              <a:t>Please keep the ISI logo visible, as well as the Privacy Policy</a:t>
            </a:r>
            <a:br>
              <a:rPr lang="en-US" dirty="0"/>
            </a:br>
            <a:endParaRPr lang="en-US" dirty="0"/>
          </a:p>
          <a:p>
            <a:r>
              <a:rPr lang="en-US" dirty="0"/>
              <a:t>If you would like a friendly URL, contact Rebekah</a:t>
            </a:r>
          </a:p>
        </p:txBody>
      </p:sp>
    </p:spTree>
    <p:extLst>
      <p:ext uri="{BB962C8B-B14F-4D97-AF65-F5344CB8AC3E}">
        <p14:creationId xmlns:p14="http://schemas.microsoft.com/office/powerpoint/2010/main" val="2003267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328F2-DA95-412F-8446-6E61B1C9C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5714"/>
          </a:xfrm>
        </p:spPr>
        <p:txBody>
          <a:bodyPr/>
          <a:lstStyle/>
          <a:p>
            <a:r>
              <a:rPr lang="en-US" dirty="0"/>
              <a:t>Tech fee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17E85-B9ED-4F74-8EFC-0B54222D0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8169"/>
            <a:ext cx="8596668" cy="4453194"/>
          </a:xfrm>
        </p:spPr>
        <p:txBody>
          <a:bodyPr/>
          <a:lstStyle/>
          <a:p>
            <a:r>
              <a:rPr lang="en-US" dirty="0"/>
              <a:t>Each ISI team member is charged $19.95/month for the Tech Fee</a:t>
            </a:r>
          </a:p>
          <a:p>
            <a:r>
              <a:rPr lang="en-US" dirty="0"/>
              <a:t>The tech fee covers:</a:t>
            </a:r>
          </a:p>
          <a:p>
            <a:pPr lvl="1"/>
            <a:r>
              <a:rPr lang="en-US" dirty="0"/>
              <a:t>Office365</a:t>
            </a:r>
          </a:p>
          <a:p>
            <a:pPr lvl="1"/>
            <a:r>
              <a:rPr lang="en-US" dirty="0"/>
              <a:t>ISI email</a:t>
            </a:r>
          </a:p>
          <a:p>
            <a:pPr lvl="1"/>
            <a:r>
              <a:rPr lang="en-US" dirty="0"/>
              <a:t>Online giving</a:t>
            </a:r>
          </a:p>
          <a:p>
            <a:pPr lvl="1"/>
            <a:r>
              <a:rPr lang="en-US" dirty="0"/>
              <a:t>Donation reporting</a:t>
            </a:r>
          </a:p>
          <a:p>
            <a:pPr lvl="1"/>
            <a:r>
              <a:rPr lang="en-US" dirty="0"/>
              <a:t>Event registrations</a:t>
            </a:r>
          </a:p>
          <a:p>
            <a:pPr lvl="1"/>
            <a:r>
              <a:rPr lang="en-US" dirty="0"/>
              <a:t>RightNow Media</a:t>
            </a:r>
          </a:p>
          <a:p>
            <a:pPr lvl="1"/>
            <a:r>
              <a:rPr lang="en-US" dirty="0"/>
              <a:t>Weebly site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825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F89A1-E126-4DE4-A339-A3C9BCE008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39590"/>
            <a:ext cx="9144000" cy="150810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394844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F5D0B-2FF1-4B17-9152-1EF224807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2C3D1-9604-4169-B5A5-A856E9682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To place an order:</a:t>
            </a:r>
            <a:br>
              <a:rPr lang="en-US" sz="2200" dirty="0"/>
            </a:br>
            <a:endParaRPr lang="en-US" sz="2200" dirty="0"/>
          </a:p>
          <a:p>
            <a:pPr lvl="2">
              <a:defRPr/>
            </a:pPr>
            <a:r>
              <a:rPr lang="en-US" altLang="en-US" sz="2200" dirty="0"/>
              <a:t>orders@isionline.org</a:t>
            </a:r>
            <a:br>
              <a:rPr lang="en-US" altLang="en-US" sz="2200" dirty="0"/>
            </a:br>
            <a:endParaRPr lang="en-US" altLang="en-US" sz="2200" dirty="0"/>
          </a:p>
          <a:p>
            <a:pPr lvl="2">
              <a:defRPr/>
            </a:pPr>
            <a:r>
              <a:rPr lang="en-US" altLang="en-US" sz="2200" dirty="0"/>
              <a:t>1-800-474-4147 ext. 111</a:t>
            </a:r>
            <a:br>
              <a:rPr lang="en-US" altLang="en-US" sz="2200" dirty="0"/>
            </a:br>
            <a:endParaRPr lang="en-US" altLang="en-US" sz="2200" dirty="0"/>
          </a:p>
          <a:p>
            <a:pPr lvl="2">
              <a:defRPr/>
            </a:pPr>
            <a:r>
              <a:rPr lang="en-US" altLang="en-US" sz="2200" dirty="0"/>
              <a:t>Online store</a:t>
            </a:r>
          </a:p>
          <a:p>
            <a:pPr lvl="3">
              <a:defRPr/>
            </a:pPr>
            <a:r>
              <a:rPr lang="en-US" altLang="en-US" sz="2200" dirty="0"/>
              <a:t>If you order at the online store, </a:t>
            </a:r>
            <a:br>
              <a:rPr lang="en-US" altLang="en-US" sz="2200" dirty="0"/>
            </a:br>
            <a:r>
              <a:rPr lang="en-US" altLang="en-US" sz="2200" dirty="0"/>
              <a:t>enter </a:t>
            </a:r>
            <a:r>
              <a:rPr lang="en-US" altLang="en-US" sz="2200" dirty="0">
                <a:solidFill>
                  <a:srgbClr val="FF0000"/>
                </a:solidFill>
              </a:rPr>
              <a:t>ISI STAFF </a:t>
            </a:r>
            <a:r>
              <a:rPr lang="en-US" altLang="en-US" sz="2200" dirty="0"/>
              <a:t>in the coupon code for your discount.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52416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111E7-BFF8-4A25-BD48-1C312D548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Info: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13AD7-8093-418F-8C56-1AECCFCDB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200" dirty="0"/>
              <a:t>Can charge it your account</a:t>
            </a:r>
          </a:p>
          <a:p>
            <a:pPr>
              <a:defRPr/>
            </a:pPr>
            <a:endParaRPr lang="en-US" altLang="en-US" sz="2200" dirty="0"/>
          </a:p>
          <a:p>
            <a:pPr>
              <a:defRPr/>
            </a:pPr>
            <a:r>
              <a:rPr lang="en-US" altLang="en-US" sz="2200" dirty="0"/>
              <a:t>When ordering </a:t>
            </a:r>
            <a:r>
              <a:rPr lang="en-US" altLang="en-US" sz="2200" i="1" dirty="0"/>
              <a:t>Free Materials</a:t>
            </a:r>
            <a:r>
              <a:rPr lang="en-US" altLang="en-US" sz="2200" dirty="0"/>
              <a:t>, you pay for shipping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9629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111E7-BFF8-4A25-BD48-1C312D548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ISI Displays: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13AD7-8093-418F-8C56-1AECCFCDB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52603"/>
            <a:ext cx="8596668" cy="4788759"/>
          </a:xfrm>
        </p:spPr>
        <p:txBody>
          <a:bodyPr/>
          <a:lstStyle/>
          <a:p>
            <a:pPr>
              <a:defRPr/>
            </a:pPr>
            <a:r>
              <a:rPr lang="en-US" altLang="en-US" sz="2200" dirty="0"/>
              <a:t>To order, </a:t>
            </a:r>
            <a:r>
              <a:rPr lang="en-US" altLang="en-US" sz="2200" dirty="0">
                <a:hlinkClick r:id="rId3"/>
              </a:rPr>
              <a:t>orders@isionline.org</a:t>
            </a:r>
            <a:r>
              <a:rPr lang="en-US" altLang="en-US" sz="2200" dirty="0"/>
              <a:t> </a:t>
            </a: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endParaRPr lang="en-US" altLang="en-US" dirty="0"/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07CD9E7-718D-4FB3-9503-8B64C3660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15" y="2127528"/>
            <a:ext cx="3895787" cy="472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8FFD66B-A830-9754-7E33-7B531AD1C1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585" y="2127528"/>
            <a:ext cx="3931949" cy="4797065"/>
          </a:xfrm>
          <a:prstGeom prst="rect">
            <a:avLst/>
          </a:prstGeom>
        </p:spPr>
      </p:pic>
      <p:pic>
        <p:nvPicPr>
          <p:cNvPr id="7" name="Content Placeholder 7" descr="A close-up of a magazine cover&#10;&#10;Description automatically generated">
            <a:extLst>
              <a:ext uri="{FF2B5EF4-FFF2-40B4-BE49-F238E27FC236}">
                <a16:creationId xmlns:a16="http://schemas.microsoft.com/office/drawing/2014/main" id="{5D743389-CBA8-29A4-0B23-8C515C043D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81" y="221037"/>
            <a:ext cx="3464452" cy="521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43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76471-8BE1-8BEC-5C0E-037ACE129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Content Placeholder 13" descr="A person and person standing next to a table with a computer&#10;&#10;Description automatically generated">
            <a:extLst>
              <a:ext uri="{FF2B5EF4-FFF2-40B4-BE49-F238E27FC236}">
                <a16:creationId xmlns:a16="http://schemas.microsoft.com/office/drawing/2014/main" id="{09064A34-C467-64A1-1F6D-0DEBE61D81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99" y="502846"/>
            <a:ext cx="6187857" cy="6187857"/>
          </a:xfrm>
        </p:spPr>
      </p:pic>
      <p:pic>
        <p:nvPicPr>
          <p:cNvPr id="16" name="Content Placeholder 15" descr="A group of people standing next to a table with a sign&#10;&#10;Description automatically generated">
            <a:extLst>
              <a:ext uri="{FF2B5EF4-FFF2-40B4-BE49-F238E27FC236}">
                <a16:creationId xmlns:a16="http://schemas.microsoft.com/office/drawing/2014/main" id="{FE653587-6599-A82B-C5AB-16542D10B1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806" y="1930400"/>
            <a:ext cx="5326809" cy="3995106"/>
          </a:xfrm>
        </p:spPr>
      </p:pic>
    </p:spTree>
    <p:extLst>
      <p:ext uri="{BB962C8B-B14F-4D97-AF65-F5344CB8AC3E}">
        <p14:creationId xmlns:p14="http://schemas.microsoft.com/office/powerpoint/2010/main" val="3974257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DBD29-C8F1-4D0B-9FFE-267A7447B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Office365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2F75F-EF33-4849-83B3-C5B19DB12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6225"/>
            <a:ext cx="10515600" cy="4100737"/>
          </a:xfrm>
        </p:spPr>
        <p:txBody>
          <a:bodyPr>
            <a:normAutofit/>
          </a:bodyPr>
          <a:lstStyle/>
          <a:p>
            <a:r>
              <a:rPr lang="en-US" sz="2200" dirty="0">
                <a:effectLst/>
              </a:rPr>
              <a:t>ISI Staff and Ministry Reps will have the option to use O365 </a:t>
            </a:r>
            <a:br>
              <a:rPr lang="en-US" sz="2200" dirty="0">
                <a:effectLst/>
              </a:rPr>
            </a:br>
            <a:r>
              <a:rPr lang="en-US" sz="2200" dirty="0">
                <a:effectLst/>
              </a:rPr>
              <a:t>AND the ability to download Microsoft Office to 5 devices.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477829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111E7-BFF8-4A25-BD48-1C312D548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ISI Name badges: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13AD7-8093-418F-8C56-1AECCFCDB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697" y="2160589"/>
            <a:ext cx="8596668" cy="3880773"/>
          </a:xfrm>
        </p:spPr>
        <p:txBody>
          <a:bodyPr/>
          <a:lstStyle/>
          <a:p>
            <a:pPr>
              <a:defRPr/>
            </a:pPr>
            <a:r>
              <a:rPr lang="en-US" altLang="en-US" sz="2200" dirty="0"/>
              <a:t>To order, contact </a:t>
            </a:r>
            <a:r>
              <a:rPr lang="en-US" altLang="en-US" sz="2200" dirty="0">
                <a:hlinkClick r:id="rId3"/>
              </a:rPr>
              <a:t>orders@isionline.org</a:t>
            </a:r>
            <a:endParaRPr lang="en-US" alt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4335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111E7-BFF8-4A25-BD48-1C312D548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Stationery: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13AD7-8093-418F-8C56-1AECCFCDB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579"/>
            <a:ext cx="10515600" cy="4813384"/>
          </a:xfrm>
        </p:spPr>
        <p:txBody>
          <a:bodyPr>
            <a:normAutofit/>
          </a:bodyPr>
          <a:lstStyle/>
          <a:p>
            <a:pPr lvl="0"/>
            <a:endParaRPr lang="en-US" sz="2200" dirty="0"/>
          </a:p>
          <a:p>
            <a:pPr lvl="0"/>
            <a:r>
              <a:rPr lang="en-US" sz="2200" dirty="0"/>
              <a:t>Stationery must be printed by ISI</a:t>
            </a:r>
            <a:br>
              <a:rPr lang="en-US" sz="2200" dirty="0"/>
            </a:br>
            <a:endParaRPr lang="en-US" sz="2200" dirty="0"/>
          </a:p>
          <a:p>
            <a:pPr lvl="0"/>
            <a:r>
              <a:rPr lang="en-US" sz="2200" dirty="0"/>
              <a:t>Orders are placed quarterly and must be in writing</a:t>
            </a:r>
            <a:br>
              <a:rPr lang="en-US" sz="2200" dirty="0"/>
            </a:br>
            <a:endParaRPr lang="en-US" sz="2200" dirty="0"/>
          </a:p>
          <a:p>
            <a:pPr lvl="0"/>
            <a:r>
              <a:rPr lang="en-US" sz="2200" dirty="0"/>
              <a:t>Charged to your ISI ministry account</a:t>
            </a:r>
            <a:br>
              <a:rPr lang="en-US" sz="2200" dirty="0"/>
            </a:br>
            <a:endParaRPr lang="en-US" sz="2200" dirty="0"/>
          </a:p>
          <a:p>
            <a:pPr lvl="0"/>
            <a:r>
              <a:rPr lang="en-US" sz="2200" dirty="0"/>
              <a:t>For special circumstances, you have the option to omit the </a:t>
            </a:r>
            <a:br>
              <a:rPr lang="en-US" sz="2200" dirty="0"/>
            </a:br>
            <a:r>
              <a:rPr lang="en-US" sz="2200" dirty="0"/>
              <a:t>“Sharing Christ’s love…” tag</a:t>
            </a:r>
            <a:br>
              <a:rPr lang="en-US" sz="2200" dirty="0"/>
            </a:br>
            <a:endParaRPr lang="en-US" sz="2200" dirty="0"/>
          </a:p>
          <a:p>
            <a:pPr lvl="0"/>
            <a:r>
              <a:rPr lang="en-US" sz="2200" dirty="0"/>
              <a:t>Contact Rebekah – </a:t>
            </a:r>
            <a:r>
              <a:rPr lang="en-US" sz="2200" u="sng" dirty="0">
                <a:hlinkClick r:id="rId3"/>
              </a:rPr>
              <a:t>rmiller@isionline.org</a:t>
            </a:r>
            <a:endParaRPr lang="en-US" sz="2200" dirty="0"/>
          </a:p>
          <a:p>
            <a:pPr marL="0" indent="0">
              <a:buNone/>
              <a:defRPr/>
            </a:pP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3872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F9CFC-701F-5B68-6473-8DC8B821F5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BF6008-C991-EC18-91B6-793A39736D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DBD29-C8F1-4D0B-9FFE-267A7447B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5841"/>
          </a:xfrm>
        </p:spPr>
        <p:txBody>
          <a:bodyPr/>
          <a:lstStyle/>
          <a:p>
            <a:r>
              <a:rPr lang="en-US" dirty="0"/>
              <a:t>Multi-Factor Authentication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2F75F-EF33-4849-83B3-C5B19DB12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6225"/>
            <a:ext cx="10515600" cy="4100737"/>
          </a:xfrm>
        </p:spPr>
        <p:txBody>
          <a:bodyPr>
            <a:normAutofit/>
          </a:bodyPr>
          <a:lstStyle/>
          <a:p>
            <a:r>
              <a:rPr lang="en-US" sz="2200" dirty="0">
                <a:effectLst/>
              </a:rPr>
              <a:t>What do I do?</a:t>
            </a:r>
          </a:p>
          <a:p>
            <a:pPr lvl="1"/>
            <a:r>
              <a:rPr lang="en-US" sz="2000" dirty="0"/>
              <a:t>Step 1: Download and install </a:t>
            </a:r>
            <a:r>
              <a:rPr lang="en-US" sz="2000" b="1" dirty="0"/>
              <a:t>MICROSOFT AUTHENTICATOR </a:t>
            </a:r>
            <a:r>
              <a:rPr lang="en-US" sz="2000" dirty="0"/>
              <a:t>app</a:t>
            </a:r>
          </a:p>
          <a:p>
            <a:pPr lvl="1"/>
            <a:r>
              <a:rPr lang="en-US" sz="2000" dirty="0"/>
              <a:t>Step 2: Add your account to the App and follow the prompts.</a:t>
            </a:r>
          </a:p>
          <a:p>
            <a:pPr lvl="1"/>
            <a:r>
              <a:rPr lang="en-US" sz="2000" dirty="0"/>
              <a:t>Step 3: Change the default sign-in method to the Authenticator App.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If you run into trouble, let me know!</a:t>
            </a:r>
          </a:p>
        </p:txBody>
      </p:sp>
    </p:spTree>
    <p:extLst>
      <p:ext uri="{BB962C8B-B14F-4D97-AF65-F5344CB8AC3E}">
        <p14:creationId xmlns:p14="http://schemas.microsoft.com/office/powerpoint/2010/main" val="2774043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7B888-5F0C-F69E-A34A-050C81CF6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screenshot of a sign in&#10;&#10;Description automatically generated">
            <a:extLst>
              <a:ext uri="{FF2B5EF4-FFF2-40B4-BE49-F238E27FC236}">
                <a16:creationId xmlns:a16="http://schemas.microsoft.com/office/drawing/2014/main" id="{1D6884F2-DD1D-12DC-BE8F-AB78347364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248760"/>
            <a:ext cx="5425440" cy="5862977"/>
          </a:xfrm>
          <a:prstGeom prst="rect">
            <a:avLst/>
          </a:prstGeom>
        </p:spPr>
      </p:pic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55AAEFE-ECBD-9DFD-02CA-27C8FD6CF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560" y="2604455"/>
            <a:ext cx="5425440" cy="425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98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66E5E-7214-48D4-A22F-270671B64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4852"/>
            <a:ext cx="10515600" cy="5682111"/>
          </a:xfrm>
        </p:spPr>
        <p:txBody>
          <a:bodyPr/>
          <a:lstStyle/>
          <a:p>
            <a:pPr marL="0" indent="0" algn="ctr">
              <a:buNone/>
            </a:pPr>
            <a:r>
              <a:rPr lang="en-US" sz="3500" b="1" dirty="0"/>
              <a:t>ISI email</a:t>
            </a:r>
          </a:p>
          <a:p>
            <a:endParaRPr lang="en-US" dirty="0"/>
          </a:p>
          <a:p>
            <a:pPr>
              <a:defRPr/>
            </a:pPr>
            <a:r>
              <a:rPr lang="en-US" altLang="en-US" sz="2200" dirty="0">
                <a:hlinkClick r:id="rId3"/>
              </a:rPr>
              <a:t>firstinitiallastname@isionline.org</a:t>
            </a:r>
            <a:r>
              <a:rPr lang="en-US" altLang="en-US" sz="2200" dirty="0"/>
              <a:t> </a:t>
            </a:r>
            <a:br>
              <a:rPr lang="en-US" altLang="en-US" sz="2200" dirty="0"/>
            </a:br>
            <a:endParaRPr lang="en-US" altLang="en-US" sz="2200" dirty="0"/>
          </a:p>
          <a:p>
            <a:pPr>
              <a:defRPr/>
            </a:pPr>
            <a:r>
              <a:rPr lang="en-US" altLang="en-US" sz="2200" dirty="0"/>
              <a:t>How to access your ISI email:</a:t>
            </a:r>
          </a:p>
          <a:p>
            <a:pPr lvl="1">
              <a:defRPr/>
            </a:pPr>
            <a:r>
              <a:rPr lang="en-US" altLang="en-US" sz="2200" dirty="0"/>
              <a:t>3 options:</a:t>
            </a:r>
          </a:p>
          <a:p>
            <a:pPr lvl="2">
              <a:defRPr/>
            </a:pPr>
            <a:r>
              <a:rPr lang="en-US" altLang="en-US" sz="2200" dirty="0"/>
              <a:t>Use web portal – </a:t>
            </a:r>
            <a:r>
              <a:rPr lang="en-US" altLang="en-US" sz="2200" dirty="0">
                <a:hlinkClick r:id="rId4"/>
              </a:rPr>
              <a:t>www.office.com</a:t>
            </a:r>
            <a:r>
              <a:rPr lang="en-US" altLang="en-US" sz="2200" dirty="0"/>
              <a:t> </a:t>
            </a:r>
          </a:p>
          <a:p>
            <a:pPr lvl="2">
              <a:defRPr/>
            </a:pPr>
            <a:r>
              <a:rPr lang="en-US" altLang="en-US" sz="2200" dirty="0"/>
              <a:t>Use your mobile device</a:t>
            </a:r>
          </a:p>
          <a:p>
            <a:pPr lvl="3">
              <a:defRPr/>
            </a:pPr>
            <a:r>
              <a:rPr lang="en-US" altLang="en-US" sz="2000" dirty="0"/>
              <a:t>Set it up as EXCHANGE. </a:t>
            </a:r>
          </a:p>
          <a:p>
            <a:pPr lvl="3">
              <a:defRPr/>
            </a:pPr>
            <a:r>
              <a:rPr lang="en-US" altLang="en-US" sz="2000" dirty="0"/>
              <a:t>The server is: outlook.office365.com </a:t>
            </a:r>
          </a:p>
          <a:p>
            <a:pPr lvl="2">
              <a:defRPr/>
            </a:pPr>
            <a:r>
              <a:rPr lang="en-US" altLang="en-US" sz="2200" dirty="0"/>
              <a:t>Use Outlook </a:t>
            </a:r>
            <a:br>
              <a:rPr lang="en-US" altLang="en-US" sz="2200" dirty="0"/>
            </a:br>
            <a:br>
              <a:rPr lang="en-US" altLang="en-US" sz="2200" dirty="0"/>
            </a:br>
            <a:endParaRPr lang="en-US" alt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024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E2E1A-7A2C-4FD3-B13C-82BE76393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8640"/>
            <a:ext cx="10515600" cy="562832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200" dirty="0"/>
              <a:t>Web portal: </a:t>
            </a:r>
            <a:r>
              <a:rPr lang="en-US" sz="2200" dirty="0">
                <a:hlinkClick r:id="rId3"/>
              </a:rPr>
              <a:t>www.office.com</a:t>
            </a:r>
            <a:r>
              <a:rPr lang="en-US" sz="2200" dirty="0"/>
              <a:t> 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Use your isionline.org email to log in </a:t>
            </a: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endParaRPr lang="en-US" sz="2200" dirty="0"/>
          </a:p>
          <a:p>
            <a:pPr lvl="1">
              <a:defRPr/>
            </a:pPr>
            <a:endParaRPr lang="en-US" sz="2200" dirty="0"/>
          </a:p>
          <a:p>
            <a:pPr lvl="1">
              <a:defRPr/>
            </a:pPr>
            <a:endParaRPr lang="en-US" sz="2200" dirty="0"/>
          </a:p>
          <a:p>
            <a:pPr lvl="1">
              <a:defRPr/>
            </a:pPr>
            <a:r>
              <a:rPr lang="en-US" sz="2200" dirty="0"/>
              <a:t>Unsure of your password? Contact Rebekah to have your </a:t>
            </a:r>
            <a:br>
              <a:rPr lang="en-US" sz="2200" dirty="0"/>
            </a:br>
            <a:r>
              <a:rPr lang="en-US" sz="2200" dirty="0"/>
              <a:t>password reset.</a:t>
            </a:r>
          </a:p>
          <a:p>
            <a:pPr lvl="1">
              <a:defRPr/>
            </a:pPr>
            <a:r>
              <a:rPr lang="en-US" sz="2200" dirty="0"/>
              <a:t>How to change your password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9FD6C8-DDEB-4FFB-992C-AA24012D13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96" y="1642193"/>
            <a:ext cx="8112732" cy="310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81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DBD29-C8F1-4D0B-9FFE-267A7447B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Purchasing a computer: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2F75F-EF33-4849-83B3-C5B19DB12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6071"/>
            <a:ext cx="10515600" cy="4670891"/>
          </a:xfrm>
        </p:spPr>
        <p:txBody>
          <a:bodyPr/>
          <a:lstStyle/>
          <a:p>
            <a:pPr>
              <a:buFont typeface="Wingdings" panose="05000000000000000000" pitchFamily="2" charset="2"/>
              <a:buAutoNum type="arabicPeriod"/>
              <a:defRPr/>
            </a:pPr>
            <a:r>
              <a:rPr lang="en-US" altLang="en-US" dirty="0"/>
              <a:t> </a:t>
            </a:r>
            <a:r>
              <a:rPr lang="en-US" altLang="en-US" sz="2200" dirty="0"/>
              <a:t>Contact your RFD for approval</a:t>
            </a:r>
            <a:br>
              <a:rPr lang="en-US" altLang="en-US" sz="2200" dirty="0"/>
            </a:br>
            <a:endParaRPr lang="en-US" altLang="en-US" sz="2200" dirty="0"/>
          </a:p>
          <a:p>
            <a:pPr>
              <a:buFont typeface="Wingdings" panose="05000000000000000000" pitchFamily="2" charset="2"/>
              <a:buAutoNum type="arabicPeriod"/>
              <a:defRPr/>
            </a:pPr>
            <a:r>
              <a:rPr lang="en-US" altLang="en-US" sz="2200" dirty="0"/>
              <a:t> Make sure you have funds in your account</a:t>
            </a:r>
            <a:br>
              <a:rPr lang="en-US" altLang="en-US" sz="2200" dirty="0"/>
            </a:br>
            <a:endParaRPr lang="en-US" altLang="en-US" sz="2200" dirty="0"/>
          </a:p>
          <a:p>
            <a:pPr>
              <a:buFont typeface="Wingdings" panose="05000000000000000000" pitchFamily="2" charset="2"/>
              <a:buAutoNum type="arabicPeriod"/>
              <a:defRPr/>
            </a:pPr>
            <a:r>
              <a:rPr lang="en-US" altLang="en-US" sz="2200" dirty="0"/>
              <a:t> Go shopping!</a:t>
            </a:r>
            <a:br>
              <a:rPr lang="en-US" altLang="en-US" sz="2200" dirty="0"/>
            </a:br>
            <a:endParaRPr lang="en-US" altLang="en-US" sz="2200" dirty="0"/>
          </a:p>
          <a:p>
            <a:pPr>
              <a:buFont typeface="Wingdings" panose="05000000000000000000" pitchFamily="2" charset="2"/>
              <a:buAutoNum type="arabicPeriod"/>
              <a:defRPr/>
            </a:pPr>
            <a:r>
              <a:rPr lang="en-US" altLang="en-US" sz="2200" dirty="0"/>
              <a:t> Have the salesperson or Rebekah sign off </a:t>
            </a:r>
            <a:br>
              <a:rPr lang="en-US" altLang="en-US" sz="2200" dirty="0"/>
            </a:br>
            <a:endParaRPr lang="en-US" altLang="en-US" sz="2200" dirty="0"/>
          </a:p>
          <a:p>
            <a:pPr>
              <a:buFont typeface="Wingdings" panose="05000000000000000000" pitchFamily="2" charset="2"/>
              <a:buAutoNum type="arabicPeriod"/>
              <a:defRPr/>
            </a:pPr>
            <a:r>
              <a:rPr lang="en-US" altLang="en-US" sz="2200" dirty="0"/>
              <a:t> Submit for reimbursement (along with the approval from Rebekah or the salesperson)</a:t>
            </a:r>
            <a:br>
              <a:rPr lang="en-US" altLang="en-US" sz="2200" dirty="0"/>
            </a:br>
            <a:br>
              <a:rPr lang="en-US" altLang="en-US" sz="2200" dirty="0"/>
            </a:br>
            <a:r>
              <a:rPr lang="en-US" altLang="en-US" sz="2200" dirty="0">
                <a:hlinkClick r:id="rId3"/>
              </a:rPr>
              <a:t>www.ISITeam.org</a:t>
            </a:r>
            <a:r>
              <a:rPr lang="en-US" altLang="en-US" sz="2200" dirty="0"/>
              <a:t> (pw: ISIJohn316)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98656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DEAB1-07AF-447B-9877-4628D2B2D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b="1" dirty="0"/>
              <a:t>Field Staff Computer </a:t>
            </a:r>
            <a:br>
              <a:rPr lang="en-US" altLang="en-US" b="1" dirty="0"/>
            </a:br>
            <a:r>
              <a:rPr lang="en-US" altLang="en-US" b="1" u="sng" dirty="0"/>
              <a:t>Minimum</a:t>
            </a:r>
            <a:r>
              <a:rPr lang="en-US" altLang="en-US" b="1" dirty="0"/>
              <a:t> Requirements and Recommendations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136CE-5BB6-499E-81FD-8B45B7A64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200" dirty="0"/>
              <a:t>Intel® Core™ i5 Processor, or AMD equivalent CPU</a:t>
            </a:r>
            <a:br>
              <a:rPr lang="en-US" altLang="en-US" sz="2200" dirty="0"/>
            </a:br>
            <a:endParaRPr lang="en-US" altLang="en-US" sz="2200" dirty="0"/>
          </a:p>
          <a:p>
            <a:pPr>
              <a:defRPr/>
            </a:pPr>
            <a:r>
              <a:rPr lang="en-US" altLang="en-US" sz="2200" dirty="0"/>
              <a:t>8 GB Windows 11</a:t>
            </a:r>
            <a:br>
              <a:rPr lang="en-US" altLang="en-US" sz="2200" dirty="0"/>
            </a:br>
            <a:endParaRPr lang="en-US" altLang="en-US" sz="2200" dirty="0"/>
          </a:p>
          <a:p>
            <a:pPr>
              <a:defRPr/>
            </a:pPr>
            <a:r>
              <a:rPr lang="en-US" altLang="en-US" sz="2200" dirty="0"/>
              <a:t>500 GB Hard Drive/250 GB SSD Hard Drive (highly encourage MORE)</a:t>
            </a:r>
            <a:br>
              <a:rPr lang="en-US" alt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96362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27785</TotalTime>
  <Words>1093</Words>
  <Application>Microsoft Office PowerPoint</Application>
  <PresentationFormat>Widescreen</PresentationFormat>
  <Paragraphs>153</Paragraphs>
  <Slides>32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Trebuchet MS</vt:lpstr>
      <vt:lpstr>Wingdings</vt:lpstr>
      <vt:lpstr>Wingdings 3</vt:lpstr>
      <vt:lpstr>Facet</vt:lpstr>
      <vt:lpstr>PowerPoint Presentation</vt:lpstr>
      <vt:lpstr>Computers</vt:lpstr>
      <vt:lpstr>Office365</vt:lpstr>
      <vt:lpstr>Multi-Factor Authentication</vt:lpstr>
      <vt:lpstr>PowerPoint Presentation</vt:lpstr>
      <vt:lpstr>PowerPoint Presentation</vt:lpstr>
      <vt:lpstr>PowerPoint Presentation</vt:lpstr>
      <vt:lpstr>Purchasing a computer:</vt:lpstr>
      <vt:lpstr>Field Staff Computer  Minimum Requirements and Recommendations</vt:lpstr>
      <vt:lpstr>Field Staff Computer  Minimum Requirements and Recommendations</vt:lpstr>
      <vt:lpstr>Field Staff Computer  Minimum Requirements and Recommendations</vt:lpstr>
      <vt:lpstr>Computer Support</vt:lpstr>
      <vt:lpstr>Social media:</vt:lpstr>
      <vt:lpstr>Media releases</vt:lpstr>
      <vt:lpstr>PowerPoint Presentation</vt:lpstr>
      <vt:lpstr> </vt:lpstr>
      <vt:lpstr> </vt:lpstr>
      <vt:lpstr>PowerPoint Presentation</vt:lpstr>
      <vt:lpstr>Websites</vt:lpstr>
      <vt:lpstr>Websites:</vt:lpstr>
      <vt:lpstr>Websites:</vt:lpstr>
      <vt:lpstr>RightNow Media </vt:lpstr>
      <vt:lpstr>Weebly </vt:lpstr>
      <vt:lpstr>Tech fee </vt:lpstr>
      <vt:lpstr>Resources</vt:lpstr>
      <vt:lpstr>Materials</vt:lpstr>
      <vt:lpstr>Material Info:</vt:lpstr>
      <vt:lpstr>ISI Displays:</vt:lpstr>
      <vt:lpstr>PowerPoint Presentation</vt:lpstr>
      <vt:lpstr>ISI Name badges:</vt:lpstr>
      <vt:lpstr>Stationery: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Websites, Computers, and Resources</dc:title>
  <dc:creator>Rebekah Miller</dc:creator>
  <cp:lastModifiedBy>Mickie Charlier</cp:lastModifiedBy>
  <cp:revision>101</cp:revision>
  <cp:lastPrinted>2022-02-23T19:26:42Z</cp:lastPrinted>
  <dcterms:created xsi:type="dcterms:W3CDTF">2019-03-20T16:43:08Z</dcterms:created>
  <dcterms:modified xsi:type="dcterms:W3CDTF">2024-03-11T20:29:20Z</dcterms:modified>
</cp:coreProperties>
</file>