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5"/>
  </p:notesMasterIdLst>
  <p:sldIdLst>
    <p:sldId id="272" r:id="rId5"/>
    <p:sldId id="281" r:id="rId6"/>
    <p:sldId id="274" r:id="rId7"/>
    <p:sldId id="277" r:id="rId8"/>
    <p:sldId id="279" r:id="rId9"/>
    <p:sldId id="276" r:id="rId10"/>
    <p:sldId id="280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46"/>
    <p:restoredTop sz="96208"/>
  </p:normalViewPr>
  <p:slideViewPr>
    <p:cSldViewPr snapToGrid="0">
      <p:cViewPr varScale="1">
        <p:scale>
          <a:sx n="105" d="100"/>
          <a:sy n="105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CC7E3-EB00-4B97-8DAC-35E6BE4220D7}" type="doc">
      <dgm:prSet loTypeId="urn:microsoft.com/office/officeart/2005/8/layout/vList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C4E588-5487-DC4C-A1CC-ABABA387AC0D}">
      <dgm:prSet/>
      <dgm:spPr/>
      <dgm:t>
        <a:bodyPr/>
        <a:lstStyle/>
        <a:p>
          <a:r>
            <a:rPr lang="en-US" dirty="0"/>
            <a:t>1,075,496 international students study in the US</a:t>
          </a:r>
        </a:p>
      </dgm:t>
    </dgm:pt>
    <dgm:pt modelId="{8283406E-15E2-B448-BF8E-3B71E79EF423}" type="parTrans" cxnId="{68959C70-6D2E-4C4C-AE93-25BFD899FB46}">
      <dgm:prSet/>
      <dgm:spPr/>
      <dgm:t>
        <a:bodyPr/>
        <a:lstStyle/>
        <a:p>
          <a:endParaRPr lang="en-US"/>
        </a:p>
      </dgm:t>
    </dgm:pt>
    <dgm:pt modelId="{BD8C5535-FEB2-A44D-98F2-8C04EDB4FD2C}" type="sibTrans" cxnId="{68959C70-6D2E-4C4C-AE93-25BFD899FB46}">
      <dgm:prSet/>
      <dgm:spPr/>
      <dgm:t>
        <a:bodyPr/>
        <a:lstStyle/>
        <a:p>
          <a:endParaRPr lang="en-US"/>
        </a:p>
      </dgm:t>
    </dgm:pt>
    <dgm:pt modelId="{63A7F63F-13A5-ED4E-AB67-426F11A5CE8B}">
      <dgm:prSet/>
      <dgm:spPr/>
      <dgm:t>
        <a:bodyPr/>
        <a:lstStyle/>
        <a:p>
          <a:r>
            <a:rPr lang="en-US" dirty="0"/>
            <a:t>About 60% of international students come from restricted access countries</a:t>
          </a:r>
        </a:p>
      </dgm:t>
    </dgm:pt>
    <dgm:pt modelId="{8B01882F-ACCC-3842-A1C4-7A88776EB82D}" type="parTrans" cxnId="{024D40E5-3AF3-4047-8337-FB9C34E0F745}">
      <dgm:prSet/>
      <dgm:spPr/>
      <dgm:t>
        <a:bodyPr/>
        <a:lstStyle/>
        <a:p>
          <a:endParaRPr lang="en-US"/>
        </a:p>
      </dgm:t>
    </dgm:pt>
    <dgm:pt modelId="{9122D61D-C629-5549-90C1-8A044864760E}" type="sibTrans" cxnId="{024D40E5-3AF3-4047-8337-FB9C34E0F745}">
      <dgm:prSet/>
      <dgm:spPr/>
      <dgm:t>
        <a:bodyPr/>
        <a:lstStyle/>
        <a:p>
          <a:endParaRPr lang="en-US"/>
        </a:p>
      </dgm:t>
    </dgm:pt>
    <dgm:pt modelId="{21CD8E9C-235D-0448-962E-9AB0D605222A}">
      <dgm:prSet/>
      <dgm:spPr/>
      <dgm:t>
        <a:bodyPr/>
        <a:lstStyle/>
        <a:p>
          <a:r>
            <a:rPr lang="en-US" dirty="0"/>
            <a:t>75% of international students never step foot in an American home while in US</a:t>
          </a:r>
        </a:p>
      </dgm:t>
    </dgm:pt>
    <dgm:pt modelId="{ABBAF3AA-7F7E-C447-8336-FB5EF0853111}" type="parTrans" cxnId="{0A4F1366-5B73-B74F-AB7F-0DDB6CE17A1A}">
      <dgm:prSet/>
      <dgm:spPr/>
      <dgm:t>
        <a:bodyPr/>
        <a:lstStyle/>
        <a:p>
          <a:endParaRPr lang="en-US"/>
        </a:p>
      </dgm:t>
    </dgm:pt>
    <dgm:pt modelId="{140ED56D-0490-EC47-9A01-619FE1275EF2}" type="sibTrans" cxnId="{0A4F1366-5B73-B74F-AB7F-0DDB6CE17A1A}">
      <dgm:prSet/>
      <dgm:spPr/>
      <dgm:t>
        <a:bodyPr/>
        <a:lstStyle/>
        <a:p>
          <a:endParaRPr lang="en-US"/>
        </a:p>
      </dgm:t>
    </dgm:pt>
    <dgm:pt modelId="{C3499A40-8971-E948-B9F1-93C5C95FA222}">
      <dgm:prSet/>
      <dgm:spPr/>
      <dgm:t>
        <a:bodyPr/>
        <a:lstStyle/>
        <a:p>
          <a:r>
            <a:rPr lang="en-US" dirty="0"/>
            <a:t>80% of international students will never enter a church while in the US</a:t>
          </a:r>
        </a:p>
      </dgm:t>
    </dgm:pt>
    <dgm:pt modelId="{E3A24E62-7457-304F-A064-653723142691}" type="parTrans" cxnId="{34696C37-D261-8144-934B-9D6C91EBEE41}">
      <dgm:prSet/>
      <dgm:spPr/>
      <dgm:t>
        <a:bodyPr/>
        <a:lstStyle/>
        <a:p>
          <a:endParaRPr lang="en-US"/>
        </a:p>
      </dgm:t>
    </dgm:pt>
    <dgm:pt modelId="{D533FBCE-4ECC-6A4B-9FCB-9014D3A7A0D3}" type="sibTrans" cxnId="{34696C37-D261-8144-934B-9D6C91EBEE41}">
      <dgm:prSet/>
      <dgm:spPr/>
      <dgm:t>
        <a:bodyPr/>
        <a:lstStyle/>
        <a:p>
          <a:endParaRPr lang="en-US"/>
        </a:p>
      </dgm:t>
    </dgm:pt>
    <dgm:pt modelId="{23C10C01-7AAD-C142-8BD7-0181D147BA49}" type="pres">
      <dgm:prSet presAssocID="{CEDCC7E3-EB00-4B97-8DAC-35E6BE4220D7}" presName="linear" presStyleCnt="0">
        <dgm:presLayoutVars>
          <dgm:animLvl val="lvl"/>
          <dgm:resizeHandles val="exact"/>
        </dgm:presLayoutVars>
      </dgm:prSet>
      <dgm:spPr/>
    </dgm:pt>
    <dgm:pt modelId="{947FAAD2-64D9-9A46-AB9D-F4C4D4CE6648}" type="pres">
      <dgm:prSet presAssocID="{EAC4E588-5487-DC4C-A1CC-ABABA387AC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05CA76-24A6-144F-AF26-0B7342D0263D}" type="pres">
      <dgm:prSet presAssocID="{BD8C5535-FEB2-A44D-98F2-8C04EDB4FD2C}" presName="spacer" presStyleCnt="0"/>
      <dgm:spPr/>
    </dgm:pt>
    <dgm:pt modelId="{70D5C325-AF9A-6747-9677-644320FD1E91}" type="pres">
      <dgm:prSet presAssocID="{C3499A40-8971-E948-B9F1-93C5C95FA2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756799-7D02-8C4D-9D53-67D3F3249A79}" type="pres">
      <dgm:prSet presAssocID="{D533FBCE-4ECC-6A4B-9FCB-9014D3A7A0D3}" presName="spacer" presStyleCnt="0"/>
      <dgm:spPr/>
    </dgm:pt>
    <dgm:pt modelId="{4B35C15A-A54B-594C-84C3-F691CC782555}" type="pres">
      <dgm:prSet presAssocID="{21CD8E9C-235D-0448-962E-9AB0D60522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E75838-3870-1F43-BB52-6C179181CFCC}" type="pres">
      <dgm:prSet presAssocID="{140ED56D-0490-EC47-9A01-619FE1275EF2}" presName="spacer" presStyleCnt="0"/>
      <dgm:spPr/>
    </dgm:pt>
    <dgm:pt modelId="{2705A09B-AAED-AA46-8325-8869FF2A55BA}" type="pres">
      <dgm:prSet presAssocID="{63A7F63F-13A5-ED4E-AB67-426F11A5CE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0B13A0E-E9AE-B242-9978-0287136252DA}" type="presOf" srcId="{C3499A40-8971-E948-B9F1-93C5C95FA222}" destId="{70D5C325-AF9A-6747-9677-644320FD1E91}" srcOrd="0" destOrd="0" presId="urn:microsoft.com/office/officeart/2005/8/layout/vList2"/>
    <dgm:cxn modelId="{34599F30-D567-4940-8589-C280248A914B}" type="presOf" srcId="{21CD8E9C-235D-0448-962E-9AB0D605222A}" destId="{4B35C15A-A54B-594C-84C3-F691CC782555}" srcOrd="0" destOrd="0" presId="urn:microsoft.com/office/officeart/2005/8/layout/vList2"/>
    <dgm:cxn modelId="{34696C37-D261-8144-934B-9D6C91EBEE41}" srcId="{CEDCC7E3-EB00-4B97-8DAC-35E6BE4220D7}" destId="{C3499A40-8971-E948-B9F1-93C5C95FA222}" srcOrd="1" destOrd="0" parTransId="{E3A24E62-7457-304F-A064-653723142691}" sibTransId="{D533FBCE-4ECC-6A4B-9FCB-9014D3A7A0D3}"/>
    <dgm:cxn modelId="{80168553-7731-6846-B158-96EB43906F82}" type="presOf" srcId="{63A7F63F-13A5-ED4E-AB67-426F11A5CE8B}" destId="{2705A09B-AAED-AA46-8325-8869FF2A55BA}" srcOrd="0" destOrd="0" presId="urn:microsoft.com/office/officeart/2005/8/layout/vList2"/>
    <dgm:cxn modelId="{0A4F1366-5B73-B74F-AB7F-0DDB6CE17A1A}" srcId="{CEDCC7E3-EB00-4B97-8DAC-35E6BE4220D7}" destId="{21CD8E9C-235D-0448-962E-9AB0D605222A}" srcOrd="2" destOrd="0" parTransId="{ABBAF3AA-7F7E-C447-8336-FB5EF0853111}" sibTransId="{140ED56D-0490-EC47-9A01-619FE1275EF2}"/>
    <dgm:cxn modelId="{68959C70-6D2E-4C4C-AE93-25BFD899FB46}" srcId="{CEDCC7E3-EB00-4B97-8DAC-35E6BE4220D7}" destId="{EAC4E588-5487-DC4C-A1CC-ABABA387AC0D}" srcOrd="0" destOrd="0" parTransId="{8283406E-15E2-B448-BF8E-3B71E79EF423}" sibTransId="{BD8C5535-FEB2-A44D-98F2-8C04EDB4FD2C}"/>
    <dgm:cxn modelId="{119F6C77-374F-0A4A-823B-873F3FF0BFEA}" type="presOf" srcId="{CEDCC7E3-EB00-4B97-8DAC-35E6BE4220D7}" destId="{23C10C01-7AAD-C142-8BD7-0181D147BA49}" srcOrd="0" destOrd="0" presId="urn:microsoft.com/office/officeart/2005/8/layout/vList2"/>
    <dgm:cxn modelId="{A7E737DF-B721-D84D-976D-036E5D126D1C}" type="presOf" srcId="{EAC4E588-5487-DC4C-A1CC-ABABA387AC0D}" destId="{947FAAD2-64D9-9A46-AB9D-F4C4D4CE6648}" srcOrd="0" destOrd="0" presId="urn:microsoft.com/office/officeart/2005/8/layout/vList2"/>
    <dgm:cxn modelId="{024D40E5-3AF3-4047-8337-FB9C34E0F745}" srcId="{CEDCC7E3-EB00-4B97-8DAC-35E6BE4220D7}" destId="{63A7F63F-13A5-ED4E-AB67-426F11A5CE8B}" srcOrd="3" destOrd="0" parTransId="{8B01882F-ACCC-3842-A1C4-7A88776EB82D}" sibTransId="{9122D61D-C629-5549-90C1-8A044864760E}"/>
    <dgm:cxn modelId="{ED4585E8-A945-544A-8B1F-51618193B1C2}" type="presParOf" srcId="{23C10C01-7AAD-C142-8BD7-0181D147BA49}" destId="{947FAAD2-64D9-9A46-AB9D-F4C4D4CE6648}" srcOrd="0" destOrd="0" presId="urn:microsoft.com/office/officeart/2005/8/layout/vList2"/>
    <dgm:cxn modelId="{23D603E7-B997-2F44-B399-FAE9374A50C8}" type="presParOf" srcId="{23C10C01-7AAD-C142-8BD7-0181D147BA49}" destId="{E705CA76-24A6-144F-AF26-0B7342D0263D}" srcOrd="1" destOrd="0" presId="urn:microsoft.com/office/officeart/2005/8/layout/vList2"/>
    <dgm:cxn modelId="{D8B63DC6-24C4-FE40-A089-BF2123ED5DD1}" type="presParOf" srcId="{23C10C01-7AAD-C142-8BD7-0181D147BA49}" destId="{70D5C325-AF9A-6747-9677-644320FD1E91}" srcOrd="2" destOrd="0" presId="urn:microsoft.com/office/officeart/2005/8/layout/vList2"/>
    <dgm:cxn modelId="{141768A4-B1A8-7F45-A0C6-25485C1E80A0}" type="presParOf" srcId="{23C10C01-7AAD-C142-8BD7-0181D147BA49}" destId="{AE756799-7D02-8C4D-9D53-67D3F3249A79}" srcOrd="3" destOrd="0" presId="urn:microsoft.com/office/officeart/2005/8/layout/vList2"/>
    <dgm:cxn modelId="{7EB48B65-2775-8043-894F-6488EC7BFBDF}" type="presParOf" srcId="{23C10C01-7AAD-C142-8BD7-0181D147BA49}" destId="{4B35C15A-A54B-594C-84C3-F691CC782555}" srcOrd="4" destOrd="0" presId="urn:microsoft.com/office/officeart/2005/8/layout/vList2"/>
    <dgm:cxn modelId="{AF57D7CA-E19B-4C42-8F6F-82D2C653DD8B}" type="presParOf" srcId="{23C10C01-7AAD-C142-8BD7-0181D147BA49}" destId="{74E75838-3870-1F43-BB52-6C179181CFCC}" srcOrd="5" destOrd="0" presId="urn:microsoft.com/office/officeart/2005/8/layout/vList2"/>
    <dgm:cxn modelId="{62D67E88-F2EB-6B4E-B3E1-6E5A5C5A5831}" type="presParOf" srcId="{23C10C01-7AAD-C142-8BD7-0181D147BA49}" destId="{2705A09B-AAED-AA46-8325-8869FF2A55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3B1CC-C39A-4A44-9722-0F1224C8A8C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0F71B-449E-ED44-A73D-7419D29C81EC}">
      <dgm:prSet phldrT="[Text]" custT="1"/>
      <dgm:spPr/>
      <dgm:t>
        <a:bodyPr/>
        <a:lstStyle/>
        <a:p>
          <a:r>
            <a:rPr lang="en-US" sz="2000" dirty="0"/>
            <a:t>1945</a:t>
          </a:r>
        </a:p>
      </dgm:t>
    </dgm:pt>
    <dgm:pt modelId="{34C91969-D891-0543-89E0-00B40AC3EC73}" type="parTrans" cxnId="{5898687F-267E-3C4A-9999-C31723CC9883}">
      <dgm:prSet/>
      <dgm:spPr/>
      <dgm:t>
        <a:bodyPr/>
        <a:lstStyle/>
        <a:p>
          <a:endParaRPr lang="en-US"/>
        </a:p>
      </dgm:t>
    </dgm:pt>
    <dgm:pt modelId="{04A967CE-82B2-3B4C-8817-C0B9EF09B55E}" type="sibTrans" cxnId="{5898687F-267E-3C4A-9999-C31723CC9883}">
      <dgm:prSet/>
      <dgm:spPr/>
      <dgm:t>
        <a:bodyPr/>
        <a:lstStyle/>
        <a:p>
          <a:endParaRPr lang="en-US"/>
        </a:p>
      </dgm:t>
    </dgm:pt>
    <dgm:pt modelId="{8F32239E-A531-A942-9BB1-68EE7B3CDEFF}">
      <dgm:prSet phldrT="[Text]"/>
      <dgm:spPr/>
      <dgm:t>
        <a:bodyPr/>
        <a:lstStyle/>
        <a:p>
          <a:r>
            <a:rPr lang="en-US" dirty="0"/>
            <a:t>World War II ends</a:t>
          </a:r>
        </a:p>
      </dgm:t>
    </dgm:pt>
    <dgm:pt modelId="{96E831FE-F1D1-2D44-A9C1-A703C099D93C}" type="parTrans" cxnId="{A7DB7B4A-64B5-DE46-8B78-ACF2DF408B6A}">
      <dgm:prSet/>
      <dgm:spPr/>
      <dgm:t>
        <a:bodyPr/>
        <a:lstStyle/>
        <a:p>
          <a:endParaRPr lang="en-US"/>
        </a:p>
      </dgm:t>
    </dgm:pt>
    <dgm:pt modelId="{04871AA4-E73B-BE42-8C1E-56931D509B7D}" type="sibTrans" cxnId="{A7DB7B4A-64B5-DE46-8B78-ACF2DF408B6A}">
      <dgm:prSet/>
      <dgm:spPr/>
      <dgm:t>
        <a:bodyPr/>
        <a:lstStyle/>
        <a:p>
          <a:endParaRPr lang="en-US"/>
        </a:p>
      </dgm:t>
    </dgm:pt>
    <dgm:pt modelId="{A294AE46-B1C0-2B4D-BC01-A1A281C854EF}">
      <dgm:prSet phldrT="[Text]"/>
      <dgm:spPr/>
      <dgm:t>
        <a:bodyPr/>
        <a:lstStyle/>
        <a:p>
          <a:r>
            <a:rPr lang="en-US" dirty="0"/>
            <a:t>Many parachurch ministries begin (Navigators, Cru, InterVarsity, etc.)</a:t>
          </a:r>
        </a:p>
      </dgm:t>
    </dgm:pt>
    <dgm:pt modelId="{92C0042A-3389-7B4F-9F32-DD0FE3605042}" type="parTrans" cxnId="{2E1ADBAE-4036-A34E-8952-22F9AF8147DD}">
      <dgm:prSet/>
      <dgm:spPr/>
      <dgm:t>
        <a:bodyPr/>
        <a:lstStyle/>
        <a:p>
          <a:endParaRPr lang="en-US"/>
        </a:p>
      </dgm:t>
    </dgm:pt>
    <dgm:pt modelId="{916BAAA1-79A7-D04E-916B-D82CFE50F1D9}" type="sibTrans" cxnId="{2E1ADBAE-4036-A34E-8952-22F9AF8147DD}">
      <dgm:prSet/>
      <dgm:spPr/>
      <dgm:t>
        <a:bodyPr/>
        <a:lstStyle/>
        <a:p>
          <a:endParaRPr lang="en-US"/>
        </a:p>
      </dgm:t>
    </dgm:pt>
    <dgm:pt modelId="{C620A2D2-CF50-8340-98EC-622C85057B87}">
      <dgm:prSet phldrT="[Text]" custT="1"/>
      <dgm:spPr/>
      <dgm:t>
        <a:bodyPr/>
        <a:lstStyle/>
        <a:p>
          <a:r>
            <a:rPr lang="en-US" sz="2000" dirty="0"/>
            <a:t>1948-49</a:t>
          </a:r>
        </a:p>
      </dgm:t>
    </dgm:pt>
    <dgm:pt modelId="{1DB046FA-D591-F545-ADF4-2FB247ECD31A}" type="parTrans" cxnId="{6933DF2E-61FA-5542-ACCA-A21CFF15894F}">
      <dgm:prSet/>
      <dgm:spPr/>
      <dgm:t>
        <a:bodyPr/>
        <a:lstStyle/>
        <a:p>
          <a:endParaRPr lang="en-US"/>
        </a:p>
      </dgm:t>
    </dgm:pt>
    <dgm:pt modelId="{523F95DF-DCD6-8C4A-9412-3D5858D2F1A9}" type="sibTrans" cxnId="{6933DF2E-61FA-5542-ACCA-A21CFF15894F}">
      <dgm:prSet/>
      <dgm:spPr/>
      <dgm:t>
        <a:bodyPr/>
        <a:lstStyle/>
        <a:p>
          <a:endParaRPr lang="en-US"/>
        </a:p>
      </dgm:t>
    </dgm:pt>
    <dgm:pt modelId="{88423925-2F06-614C-A63B-356F0994C702}">
      <dgm:prSet phldrT="[Text]"/>
      <dgm:spPr/>
      <dgm:t>
        <a:bodyPr/>
        <a:lstStyle/>
        <a:p>
          <a:r>
            <a:rPr lang="en-US" dirty="0"/>
            <a:t>In 1948, The seed for international student ministry is planted in Bob Finley’s heart.</a:t>
          </a:r>
        </a:p>
      </dgm:t>
    </dgm:pt>
    <dgm:pt modelId="{36CD6BE1-D903-8043-957F-457BD6ABA830}" type="parTrans" cxnId="{47BD0604-76DA-1840-A6B7-6AA44F38E958}">
      <dgm:prSet/>
      <dgm:spPr/>
      <dgm:t>
        <a:bodyPr/>
        <a:lstStyle/>
        <a:p>
          <a:endParaRPr lang="en-US"/>
        </a:p>
      </dgm:t>
    </dgm:pt>
    <dgm:pt modelId="{999371F0-BB01-7F42-B573-D1D26D0F20FD}" type="sibTrans" cxnId="{47BD0604-76DA-1840-A6B7-6AA44F38E958}">
      <dgm:prSet/>
      <dgm:spPr/>
      <dgm:t>
        <a:bodyPr/>
        <a:lstStyle/>
        <a:p>
          <a:endParaRPr lang="en-US"/>
        </a:p>
      </dgm:t>
    </dgm:pt>
    <dgm:pt modelId="{C54FCA1B-EE9D-0247-A2D0-E55E61E6F582}">
      <dgm:prSet phldrT="[Text]" custT="1"/>
      <dgm:spPr/>
      <dgm:t>
        <a:bodyPr/>
        <a:lstStyle/>
        <a:p>
          <a:r>
            <a:rPr lang="en-US" sz="2000" dirty="0"/>
            <a:t>1951-53</a:t>
          </a:r>
        </a:p>
      </dgm:t>
    </dgm:pt>
    <dgm:pt modelId="{E1ACABDD-47D4-4845-B29D-A57FDDE0E486}" type="parTrans" cxnId="{293FEC79-DBBD-E34E-BA87-815F39004003}">
      <dgm:prSet/>
      <dgm:spPr/>
      <dgm:t>
        <a:bodyPr/>
        <a:lstStyle/>
        <a:p>
          <a:endParaRPr lang="en-US"/>
        </a:p>
      </dgm:t>
    </dgm:pt>
    <dgm:pt modelId="{F6BFFE1B-26A9-0849-BDD5-3BBDEC41FBA7}" type="sibTrans" cxnId="{293FEC79-DBBD-E34E-BA87-815F39004003}">
      <dgm:prSet/>
      <dgm:spPr/>
      <dgm:t>
        <a:bodyPr/>
        <a:lstStyle/>
        <a:p>
          <a:endParaRPr lang="en-US"/>
        </a:p>
      </dgm:t>
    </dgm:pt>
    <dgm:pt modelId="{2EE4EFE9-7A2C-AD4F-82DF-AB8D94760889}">
      <dgm:prSet phldrT="[Text]"/>
      <dgm:spPr/>
      <dgm:t>
        <a:bodyPr/>
        <a:lstStyle/>
        <a:p>
          <a:r>
            <a:rPr lang="en-US" dirty="0"/>
            <a:t>In 1951, Dawson Trotman asks Bob what he’d done with this seed.</a:t>
          </a:r>
        </a:p>
      </dgm:t>
    </dgm:pt>
    <dgm:pt modelId="{DFF42B44-F467-894E-ADAF-07450704AE3C}" type="parTrans" cxnId="{45235C7E-DB17-824A-9DD8-E8AF870E5F15}">
      <dgm:prSet/>
      <dgm:spPr/>
      <dgm:t>
        <a:bodyPr/>
        <a:lstStyle/>
        <a:p>
          <a:endParaRPr lang="en-US"/>
        </a:p>
      </dgm:t>
    </dgm:pt>
    <dgm:pt modelId="{D28A96EC-FE86-5F4A-A91C-089B491F6146}" type="sibTrans" cxnId="{45235C7E-DB17-824A-9DD8-E8AF870E5F15}">
      <dgm:prSet/>
      <dgm:spPr/>
      <dgm:t>
        <a:bodyPr/>
        <a:lstStyle/>
        <a:p>
          <a:endParaRPr lang="en-US"/>
        </a:p>
      </dgm:t>
    </dgm:pt>
    <dgm:pt modelId="{D2CB1424-AF0A-EB4B-97F6-75CB8A727D72}">
      <dgm:prSet phldrT="[Text]"/>
      <dgm:spPr/>
      <dgm:t>
        <a:bodyPr/>
        <a:lstStyle/>
        <a:p>
          <a:r>
            <a:rPr lang="en-US" dirty="0"/>
            <a:t>The next year, the Navigators founder, Dawson Trotman, waters this seed.</a:t>
          </a:r>
        </a:p>
      </dgm:t>
    </dgm:pt>
    <dgm:pt modelId="{A45BB0DD-67E6-214E-9053-9CF604A5DCC2}" type="parTrans" cxnId="{D5946123-4185-F74E-8ED9-A2A1C24BD7B9}">
      <dgm:prSet/>
      <dgm:spPr/>
      <dgm:t>
        <a:bodyPr/>
        <a:lstStyle/>
        <a:p>
          <a:endParaRPr lang="en-US"/>
        </a:p>
      </dgm:t>
    </dgm:pt>
    <dgm:pt modelId="{2B81B795-FB7C-1540-9413-549900586655}" type="sibTrans" cxnId="{D5946123-4185-F74E-8ED9-A2A1C24BD7B9}">
      <dgm:prSet/>
      <dgm:spPr/>
      <dgm:t>
        <a:bodyPr/>
        <a:lstStyle/>
        <a:p>
          <a:endParaRPr lang="en-US"/>
        </a:p>
      </dgm:t>
    </dgm:pt>
    <dgm:pt modelId="{1062D7EB-25AE-9649-B356-2CFEE34B34BA}">
      <dgm:prSet phldrT="[Text]"/>
      <dgm:spPr/>
      <dgm:t>
        <a:bodyPr/>
        <a:lstStyle/>
        <a:p>
          <a:r>
            <a:rPr lang="en-US" dirty="0"/>
            <a:t>In 1953, ISI’s ministry was officially established.</a:t>
          </a:r>
        </a:p>
      </dgm:t>
    </dgm:pt>
    <dgm:pt modelId="{5BD75B9C-70D7-8A45-A58B-C1BE4D95C7C4}" type="parTrans" cxnId="{CEFF146B-1CE7-2347-9E6B-41BC53D56CE5}">
      <dgm:prSet/>
      <dgm:spPr/>
      <dgm:t>
        <a:bodyPr/>
        <a:lstStyle/>
        <a:p>
          <a:endParaRPr lang="en-US"/>
        </a:p>
      </dgm:t>
    </dgm:pt>
    <dgm:pt modelId="{92780FC6-FDF6-5F40-8247-BBE1C86902E9}" type="sibTrans" cxnId="{CEFF146B-1CE7-2347-9E6B-41BC53D56CE5}">
      <dgm:prSet/>
      <dgm:spPr/>
      <dgm:t>
        <a:bodyPr/>
        <a:lstStyle/>
        <a:p>
          <a:endParaRPr lang="en-US"/>
        </a:p>
      </dgm:t>
    </dgm:pt>
    <dgm:pt modelId="{00FBF64E-3DD4-B045-92FE-579656EA8CED}">
      <dgm:prSet phldrT="[Text]"/>
      <dgm:spPr/>
      <dgm:t>
        <a:bodyPr/>
        <a:lstStyle/>
        <a:p>
          <a:r>
            <a:rPr lang="en-US" dirty="0"/>
            <a:t>His response? “Nothing.” This is the catalyst God uses to move Bob Finley to establish ISI.</a:t>
          </a:r>
        </a:p>
      </dgm:t>
    </dgm:pt>
    <dgm:pt modelId="{4586766C-6163-584F-B87D-0A301C069425}" type="parTrans" cxnId="{6B317412-5332-3A42-9B10-E18C1611DBE7}">
      <dgm:prSet/>
      <dgm:spPr/>
    </dgm:pt>
    <dgm:pt modelId="{21605912-B71C-2E4D-94ED-E6050211D3DC}" type="sibTrans" cxnId="{6B317412-5332-3A42-9B10-E18C1611DBE7}">
      <dgm:prSet/>
      <dgm:spPr/>
    </dgm:pt>
    <dgm:pt modelId="{83CF975A-5A23-BF46-9195-3C549E35A257}" type="pres">
      <dgm:prSet presAssocID="{4A83B1CC-C39A-4A44-9722-0F1224C8A8C3}" presName="linearFlow" presStyleCnt="0">
        <dgm:presLayoutVars>
          <dgm:dir/>
          <dgm:animLvl val="lvl"/>
          <dgm:resizeHandles val="exact"/>
        </dgm:presLayoutVars>
      </dgm:prSet>
      <dgm:spPr/>
    </dgm:pt>
    <dgm:pt modelId="{2CB9AF01-9B58-434E-B5F2-EAA09029E3EC}" type="pres">
      <dgm:prSet presAssocID="{9980F71B-449E-ED44-A73D-7419D29C81EC}" presName="composite" presStyleCnt="0"/>
      <dgm:spPr/>
    </dgm:pt>
    <dgm:pt modelId="{E1209320-0A71-764E-95B1-5546C8F459C2}" type="pres">
      <dgm:prSet presAssocID="{9980F71B-449E-ED44-A73D-7419D29C81E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703F222-8770-3D42-AE31-A5AE05CED49D}" type="pres">
      <dgm:prSet presAssocID="{9980F71B-449E-ED44-A73D-7419D29C81EC}" presName="descendantText" presStyleLbl="alignAcc1" presStyleIdx="0" presStyleCnt="3">
        <dgm:presLayoutVars>
          <dgm:bulletEnabled val="1"/>
        </dgm:presLayoutVars>
      </dgm:prSet>
      <dgm:spPr/>
    </dgm:pt>
    <dgm:pt modelId="{21D3062A-5E09-C749-A61A-392350641A03}" type="pres">
      <dgm:prSet presAssocID="{04A967CE-82B2-3B4C-8817-C0B9EF09B55E}" presName="sp" presStyleCnt="0"/>
      <dgm:spPr/>
    </dgm:pt>
    <dgm:pt modelId="{0E5C687F-C6E8-A84F-AB2A-F474F0A2F56D}" type="pres">
      <dgm:prSet presAssocID="{C620A2D2-CF50-8340-98EC-622C85057B87}" presName="composite" presStyleCnt="0"/>
      <dgm:spPr/>
    </dgm:pt>
    <dgm:pt modelId="{797CD838-E26E-2D4A-839B-DB29C5736B54}" type="pres">
      <dgm:prSet presAssocID="{C620A2D2-CF50-8340-98EC-622C85057B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A209351-A75A-344A-9F0E-C4F3B6E21061}" type="pres">
      <dgm:prSet presAssocID="{C620A2D2-CF50-8340-98EC-622C85057B87}" presName="descendantText" presStyleLbl="alignAcc1" presStyleIdx="1" presStyleCnt="3">
        <dgm:presLayoutVars>
          <dgm:bulletEnabled val="1"/>
        </dgm:presLayoutVars>
      </dgm:prSet>
      <dgm:spPr/>
    </dgm:pt>
    <dgm:pt modelId="{D1CAF5DA-85C8-204F-A1BA-8C241103CB58}" type="pres">
      <dgm:prSet presAssocID="{523F95DF-DCD6-8C4A-9412-3D5858D2F1A9}" presName="sp" presStyleCnt="0"/>
      <dgm:spPr/>
    </dgm:pt>
    <dgm:pt modelId="{941B3A24-D9D6-6949-A050-5181ED303B55}" type="pres">
      <dgm:prSet presAssocID="{C54FCA1B-EE9D-0247-A2D0-E55E61E6F582}" presName="composite" presStyleCnt="0"/>
      <dgm:spPr/>
    </dgm:pt>
    <dgm:pt modelId="{4D1C0B19-D762-1D4F-A6A4-F694FE2B531E}" type="pres">
      <dgm:prSet presAssocID="{C54FCA1B-EE9D-0247-A2D0-E55E61E6F5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4F5A6D8-8304-C14E-A47F-0AA11F4CD812}" type="pres">
      <dgm:prSet presAssocID="{C54FCA1B-EE9D-0247-A2D0-E55E61E6F5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7BD0604-76DA-1840-A6B7-6AA44F38E958}" srcId="{C620A2D2-CF50-8340-98EC-622C85057B87}" destId="{88423925-2F06-614C-A63B-356F0994C702}" srcOrd="0" destOrd="0" parTransId="{36CD6BE1-D903-8043-957F-457BD6ABA830}" sibTransId="{999371F0-BB01-7F42-B573-D1D26D0F20FD}"/>
    <dgm:cxn modelId="{75EF020D-B71A-7A41-A71C-F3535CC25092}" type="presOf" srcId="{2EE4EFE9-7A2C-AD4F-82DF-AB8D94760889}" destId="{24F5A6D8-8304-C14E-A47F-0AA11F4CD812}" srcOrd="0" destOrd="0" presId="urn:microsoft.com/office/officeart/2005/8/layout/chevron2"/>
    <dgm:cxn modelId="{6B317412-5332-3A42-9B10-E18C1611DBE7}" srcId="{C54FCA1B-EE9D-0247-A2D0-E55E61E6F582}" destId="{00FBF64E-3DD4-B045-92FE-579656EA8CED}" srcOrd="1" destOrd="0" parTransId="{4586766C-6163-584F-B87D-0A301C069425}" sibTransId="{21605912-B71C-2E4D-94ED-E6050211D3DC}"/>
    <dgm:cxn modelId="{EFCAED1C-B188-FD4D-88A2-DCCDD1C4E8BF}" type="presOf" srcId="{8F32239E-A531-A942-9BB1-68EE7B3CDEFF}" destId="{7703F222-8770-3D42-AE31-A5AE05CED49D}" srcOrd="0" destOrd="0" presId="urn:microsoft.com/office/officeart/2005/8/layout/chevron2"/>
    <dgm:cxn modelId="{D5946123-4185-F74E-8ED9-A2A1C24BD7B9}" srcId="{C620A2D2-CF50-8340-98EC-622C85057B87}" destId="{D2CB1424-AF0A-EB4B-97F6-75CB8A727D72}" srcOrd="1" destOrd="0" parTransId="{A45BB0DD-67E6-214E-9053-9CF604A5DCC2}" sibTransId="{2B81B795-FB7C-1540-9413-549900586655}"/>
    <dgm:cxn modelId="{6933DF2E-61FA-5542-ACCA-A21CFF15894F}" srcId="{4A83B1CC-C39A-4A44-9722-0F1224C8A8C3}" destId="{C620A2D2-CF50-8340-98EC-622C85057B87}" srcOrd="1" destOrd="0" parTransId="{1DB046FA-D591-F545-ADF4-2FB247ECD31A}" sibTransId="{523F95DF-DCD6-8C4A-9412-3D5858D2F1A9}"/>
    <dgm:cxn modelId="{64369E49-6894-084B-9634-CE0BA040832E}" type="presOf" srcId="{00FBF64E-3DD4-B045-92FE-579656EA8CED}" destId="{24F5A6D8-8304-C14E-A47F-0AA11F4CD812}" srcOrd="0" destOrd="1" presId="urn:microsoft.com/office/officeart/2005/8/layout/chevron2"/>
    <dgm:cxn modelId="{A7DB7B4A-64B5-DE46-8B78-ACF2DF408B6A}" srcId="{9980F71B-449E-ED44-A73D-7419D29C81EC}" destId="{8F32239E-A531-A942-9BB1-68EE7B3CDEFF}" srcOrd="0" destOrd="0" parTransId="{96E831FE-F1D1-2D44-A9C1-A703C099D93C}" sibTransId="{04871AA4-E73B-BE42-8C1E-56931D509B7D}"/>
    <dgm:cxn modelId="{5D7E8D5C-1548-0149-AD54-808BA45847F2}" type="presOf" srcId="{D2CB1424-AF0A-EB4B-97F6-75CB8A727D72}" destId="{7A209351-A75A-344A-9F0E-C4F3B6E21061}" srcOrd="0" destOrd="1" presId="urn:microsoft.com/office/officeart/2005/8/layout/chevron2"/>
    <dgm:cxn modelId="{2F8A8364-ADA8-314B-8307-F938C3F421F7}" type="presOf" srcId="{1062D7EB-25AE-9649-B356-2CFEE34B34BA}" destId="{24F5A6D8-8304-C14E-A47F-0AA11F4CD812}" srcOrd="0" destOrd="2" presId="urn:microsoft.com/office/officeart/2005/8/layout/chevron2"/>
    <dgm:cxn modelId="{CEFF146B-1CE7-2347-9E6B-41BC53D56CE5}" srcId="{C54FCA1B-EE9D-0247-A2D0-E55E61E6F582}" destId="{1062D7EB-25AE-9649-B356-2CFEE34B34BA}" srcOrd="2" destOrd="0" parTransId="{5BD75B9C-70D7-8A45-A58B-C1BE4D95C7C4}" sibTransId="{92780FC6-FDF6-5F40-8247-BBE1C86902E9}"/>
    <dgm:cxn modelId="{9ED1C96E-9438-A147-911B-94575AB3D7D5}" type="presOf" srcId="{C54FCA1B-EE9D-0247-A2D0-E55E61E6F582}" destId="{4D1C0B19-D762-1D4F-A6A4-F694FE2B531E}" srcOrd="0" destOrd="0" presId="urn:microsoft.com/office/officeart/2005/8/layout/chevron2"/>
    <dgm:cxn modelId="{293FEC79-DBBD-E34E-BA87-815F39004003}" srcId="{4A83B1CC-C39A-4A44-9722-0F1224C8A8C3}" destId="{C54FCA1B-EE9D-0247-A2D0-E55E61E6F582}" srcOrd="2" destOrd="0" parTransId="{E1ACABDD-47D4-4845-B29D-A57FDDE0E486}" sibTransId="{F6BFFE1B-26A9-0849-BDD5-3BBDEC41FBA7}"/>
    <dgm:cxn modelId="{45235C7E-DB17-824A-9DD8-E8AF870E5F15}" srcId="{C54FCA1B-EE9D-0247-A2D0-E55E61E6F582}" destId="{2EE4EFE9-7A2C-AD4F-82DF-AB8D94760889}" srcOrd="0" destOrd="0" parTransId="{DFF42B44-F467-894E-ADAF-07450704AE3C}" sibTransId="{D28A96EC-FE86-5F4A-A91C-089B491F6146}"/>
    <dgm:cxn modelId="{5898687F-267E-3C4A-9999-C31723CC9883}" srcId="{4A83B1CC-C39A-4A44-9722-0F1224C8A8C3}" destId="{9980F71B-449E-ED44-A73D-7419D29C81EC}" srcOrd="0" destOrd="0" parTransId="{34C91969-D891-0543-89E0-00B40AC3EC73}" sibTransId="{04A967CE-82B2-3B4C-8817-C0B9EF09B55E}"/>
    <dgm:cxn modelId="{81E9F399-0164-074F-BB09-5056EE444711}" type="presOf" srcId="{A294AE46-B1C0-2B4D-BC01-A1A281C854EF}" destId="{7703F222-8770-3D42-AE31-A5AE05CED49D}" srcOrd="0" destOrd="1" presId="urn:microsoft.com/office/officeart/2005/8/layout/chevron2"/>
    <dgm:cxn modelId="{401451AC-B85B-0049-847B-87830A92433F}" type="presOf" srcId="{88423925-2F06-614C-A63B-356F0994C702}" destId="{7A209351-A75A-344A-9F0E-C4F3B6E21061}" srcOrd="0" destOrd="0" presId="urn:microsoft.com/office/officeart/2005/8/layout/chevron2"/>
    <dgm:cxn modelId="{2E1ADBAE-4036-A34E-8952-22F9AF8147DD}" srcId="{9980F71B-449E-ED44-A73D-7419D29C81EC}" destId="{A294AE46-B1C0-2B4D-BC01-A1A281C854EF}" srcOrd="1" destOrd="0" parTransId="{92C0042A-3389-7B4F-9F32-DD0FE3605042}" sibTransId="{916BAAA1-79A7-D04E-916B-D82CFE50F1D9}"/>
    <dgm:cxn modelId="{92BBB9DB-BB15-5743-BF65-5807F98A074E}" type="presOf" srcId="{9980F71B-449E-ED44-A73D-7419D29C81EC}" destId="{E1209320-0A71-764E-95B1-5546C8F459C2}" srcOrd="0" destOrd="0" presId="urn:microsoft.com/office/officeart/2005/8/layout/chevron2"/>
    <dgm:cxn modelId="{028DB5E1-75FA-1243-B3FD-6CB2C8FB5FA5}" type="presOf" srcId="{4A83B1CC-C39A-4A44-9722-0F1224C8A8C3}" destId="{83CF975A-5A23-BF46-9195-3C549E35A257}" srcOrd="0" destOrd="0" presId="urn:microsoft.com/office/officeart/2005/8/layout/chevron2"/>
    <dgm:cxn modelId="{3D72A1FD-CDED-A245-917A-CAD6652A983E}" type="presOf" srcId="{C620A2D2-CF50-8340-98EC-622C85057B87}" destId="{797CD838-E26E-2D4A-839B-DB29C5736B54}" srcOrd="0" destOrd="0" presId="urn:microsoft.com/office/officeart/2005/8/layout/chevron2"/>
    <dgm:cxn modelId="{D5BB19DE-CD05-DC4F-A777-445742A7CBC1}" type="presParOf" srcId="{83CF975A-5A23-BF46-9195-3C549E35A257}" destId="{2CB9AF01-9B58-434E-B5F2-EAA09029E3EC}" srcOrd="0" destOrd="0" presId="urn:microsoft.com/office/officeart/2005/8/layout/chevron2"/>
    <dgm:cxn modelId="{69C037B3-75A8-744D-80AE-45474C687966}" type="presParOf" srcId="{2CB9AF01-9B58-434E-B5F2-EAA09029E3EC}" destId="{E1209320-0A71-764E-95B1-5546C8F459C2}" srcOrd="0" destOrd="0" presId="urn:microsoft.com/office/officeart/2005/8/layout/chevron2"/>
    <dgm:cxn modelId="{7E560C70-02A3-EF41-898C-B27A32C444BE}" type="presParOf" srcId="{2CB9AF01-9B58-434E-B5F2-EAA09029E3EC}" destId="{7703F222-8770-3D42-AE31-A5AE05CED49D}" srcOrd="1" destOrd="0" presId="urn:microsoft.com/office/officeart/2005/8/layout/chevron2"/>
    <dgm:cxn modelId="{4DA103C2-49D0-2248-AF11-5BA62D667A9C}" type="presParOf" srcId="{83CF975A-5A23-BF46-9195-3C549E35A257}" destId="{21D3062A-5E09-C749-A61A-392350641A03}" srcOrd="1" destOrd="0" presId="urn:microsoft.com/office/officeart/2005/8/layout/chevron2"/>
    <dgm:cxn modelId="{6C86CCFE-28AD-0246-956C-43F6F89864A3}" type="presParOf" srcId="{83CF975A-5A23-BF46-9195-3C549E35A257}" destId="{0E5C687F-C6E8-A84F-AB2A-F474F0A2F56D}" srcOrd="2" destOrd="0" presId="urn:microsoft.com/office/officeart/2005/8/layout/chevron2"/>
    <dgm:cxn modelId="{CB7F5D27-3977-2148-B819-CB022F339E4F}" type="presParOf" srcId="{0E5C687F-C6E8-A84F-AB2A-F474F0A2F56D}" destId="{797CD838-E26E-2D4A-839B-DB29C5736B54}" srcOrd="0" destOrd="0" presId="urn:microsoft.com/office/officeart/2005/8/layout/chevron2"/>
    <dgm:cxn modelId="{8FA877CB-18CA-4740-B355-6E4E51A13045}" type="presParOf" srcId="{0E5C687F-C6E8-A84F-AB2A-F474F0A2F56D}" destId="{7A209351-A75A-344A-9F0E-C4F3B6E21061}" srcOrd="1" destOrd="0" presId="urn:microsoft.com/office/officeart/2005/8/layout/chevron2"/>
    <dgm:cxn modelId="{BEDF1780-F8DA-DA41-9614-3D8AEDCA37A3}" type="presParOf" srcId="{83CF975A-5A23-BF46-9195-3C549E35A257}" destId="{D1CAF5DA-85C8-204F-A1BA-8C241103CB58}" srcOrd="3" destOrd="0" presId="urn:microsoft.com/office/officeart/2005/8/layout/chevron2"/>
    <dgm:cxn modelId="{9796506E-FFAB-D144-9D2D-EA2D8602F872}" type="presParOf" srcId="{83CF975A-5A23-BF46-9195-3C549E35A257}" destId="{941B3A24-D9D6-6949-A050-5181ED303B55}" srcOrd="4" destOrd="0" presId="urn:microsoft.com/office/officeart/2005/8/layout/chevron2"/>
    <dgm:cxn modelId="{7EC9DF0B-903B-1649-BACC-DA1D252E590A}" type="presParOf" srcId="{941B3A24-D9D6-6949-A050-5181ED303B55}" destId="{4D1C0B19-D762-1D4F-A6A4-F694FE2B531E}" srcOrd="0" destOrd="0" presId="urn:microsoft.com/office/officeart/2005/8/layout/chevron2"/>
    <dgm:cxn modelId="{C682F932-2B1B-504F-B5CC-E43C869FAF45}" type="presParOf" srcId="{941B3A24-D9D6-6949-A050-5181ED303B55}" destId="{24F5A6D8-8304-C14E-A47F-0AA11F4CD8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FAAD2-64D9-9A46-AB9D-F4C4D4CE6648}">
      <dsp:nvSpPr>
        <dsp:cNvPr id="0" name=""/>
        <dsp:cNvSpPr/>
      </dsp:nvSpPr>
      <dsp:spPr>
        <a:xfrm>
          <a:off x="0" y="41483"/>
          <a:ext cx="5934355" cy="1327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1,075,496 international students study in the US</a:t>
          </a:r>
        </a:p>
      </dsp:txBody>
      <dsp:txXfrm>
        <a:off x="64789" y="106272"/>
        <a:ext cx="5804777" cy="1197640"/>
      </dsp:txXfrm>
    </dsp:sp>
    <dsp:sp modelId="{70D5C325-AF9A-6747-9677-644320FD1E91}">
      <dsp:nvSpPr>
        <dsp:cNvPr id="0" name=""/>
        <dsp:cNvSpPr/>
      </dsp:nvSpPr>
      <dsp:spPr>
        <a:xfrm>
          <a:off x="0" y="1440701"/>
          <a:ext cx="5934355" cy="1327218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80% of international students will never enter a church while in the US</a:t>
          </a:r>
        </a:p>
      </dsp:txBody>
      <dsp:txXfrm>
        <a:off x="64789" y="1505490"/>
        <a:ext cx="5804777" cy="1197640"/>
      </dsp:txXfrm>
    </dsp:sp>
    <dsp:sp modelId="{4B35C15A-A54B-594C-84C3-F691CC782555}">
      <dsp:nvSpPr>
        <dsp:cNvPr id="0" name=""/>
        <dsp:cNvSpPr/>
      </dsp:nvSpPr>
      <dsp:spPr>
        <a:xfrm>
          <a:off x="0" y="2839920"/>
          <a:ext cx="5934355" cy="1327218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75% of international students never step foot in an American home while in US</a:t>
          </a:r>
        </a:p>
      </dsp:txBody>
      <dsp:txXfrm>
        <a:off x="64789" y="2904709"/>
        <a:ext cx="5804777" cy="1197640"/>
      </dsp:txXfrm>
    </dsp:sp>
    <dsp:sp modelId="{2705A09B-AAED-AA46-8325-8869FF2A55BA}">
      <dsp:nvSpPr>
        <dsp:cNvPr id="0" name=""/>
        <dsp:cNvSpPr/>
      </dsp:nvSpPr>
      <dsp:spPr>
        <a:xfrm>
          <a:off x="0" y="4239139"/>
          <a:ext cx="5934355" cy="1327218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About 60% of international students come from restricted access countries</a:t>
          </a:r>
        </a:p>
      </dsp:txBody>
      <dsp:txXfrm>
        <a:off x="64789" y="4303928"/>
        <a:ext cx="5804777" cy="1197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09320-0A71-764E-95B1-5546C8F459C2}">
      <dsp:nvSpPr>
        <dsp:cNvPr id="0" name=""/>
        <dsp:cNvSpPr/>
      </dsp:nvSpPr>
      <dsp:spPr>
        <a:xfrm rot="5400000">
          <a:off x="-221951" y="223738"/>
          <a:ext cx="1479674" cy="1035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1945</a:t>
          </a:r>
        </a:p>
      </dsp:txBody>
      <dsp:txXfrm rot="-5400000">
        <a:off x="1" y="519673"/>
        <a:ext cx="1035771" cy="443903"/>
      </dsp:txXfrm>
    </dsp:sp>
    <dsp:sp modelId="{7703F222-8770-3D42-AE31-A5AE05CED49D}">
      <dsp:nvSpPr>
        <dsp:cNvPr id="0" name=""/>
        <dsp:cNvSpPr/>
      </dsp:nvSpPr>
      <dsp:spPr>
        <a:xfrm rot="5400000">
          <a:off x="5066191" y="-4028632"/>
          <a:ext cx="961788" cy="9022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World War II ends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Many parachurch ministries begin (Navigators, Cru, InterVarsity, etc.)</a:t>
          </a:r>
        </a:p>
      </dsp:txBody>
      <dsp:txXfrm rot="-5400000">
        <a:off x="1035772" y="48738"/>
        <a:ext cx="8975677" cy="867886"/>
      </dsp:txXfrm>
    </dsp:sp>
    <dsp:sp modelId="{797CD838-E26E-2D4A-839B-DB29C5736B54}">
      <dsp:nvSpPr>
        <dsp:cNvPr id="0" name=""/>
        <dsp:cNvSpPr/>
      </dsp:nvSpPr>
      <dsp:spPr>
        <a:xfrm rot="5400000">
          <a:off x="-221951" y="1507764"/>
          <a:ext cx="1479674" cy="1035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1948-49</a:t>
          </a:r>
        </a:p>
      </dsp:txBody>
      <dsp:txXfrm rot="-5400000">
        <a:off x="1" y="1803699"/>
        <a:ext cx="1035771" cy="443903"/>
      </dsp:txXfrm>
    </dsp:sp>
    <dsp:sp modelId="{7A209351-A75A-344A-9F0E-C4F3B6E21061}">
      <dsp:nvSpPr>
        <dsp:cNvPr id="0" name=""/>
        <dsp:cNvSpPr/>
      </dsp:nvSpPr>
      <dsp:spPr>
        <a:xfrm rot="5400000">
          <a:off x="5066191" y="-2744607"/>
          <a:ext cx="961788" cy="9022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1948, The seed for international student ministry is planted in Bob Finley’s heart.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next year, the Navigators founder, Dawson Trotman, waters this seed.</a:t>
          </a:r>
        </a:p>
      </dsp:txBody>
      <dsp:txXfrm rot="-5400000">
        <a:off x="1035772" y="1332763"/>
        <a:ext cx="8975677" cy="867886"/>
      </dsp:txXfrm>
    </dsp:sp>
    <dsp:sp modelId="{4D1C0B19-D762-1D4F-A6A4-F694FE2B531E}">
      <dsp:nvSpPr>
        <dsp:cNvPr id="0" name=""/>
        <dsp:cNvSpPr/>
      </dsp:nvSpPr>
      <dsp:spPr>
        <a:xfrm rot="5400000">
          <a:off x="-221951" y="2791789"/>
          <a:ext cx="1479674" cy="1035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1951-53</a:t>
          </a:r>
        </a:p>
      </dsp:txBody>
      <dsp:txXfrm rot="-5400000">
        <a:off x="1" y="3087724"/>
        <a:ext cx="1035771" cy="443903"/>
      </dsp:txXfrm>
    </dsp:sp>
    <dsp:sp modelId="{24F5A6D8-8304-C14E-A47F-0AA11F4CD812}">
      <dsp:nvSpPr>
        <dsp:cNvPr id="0" name=""/>
        <dsp:cNvSpPr/>
      </dsp:nvSpPr>
      <dsp:spPr>
        <a:xfrm rot="5400000">
          <a:off x="5066191" y="-1460581"/>
          <a:ext cx="961788" cy="9022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1951, Dawson Trotman asks Bob what he’d done with this seed.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His response? “Nothing.” This is the catalyst God uses to move Bob Finley to establish ISI.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1953, ISI’s ministry was officially established.</a:t>
          </a:r>
        </a:p>
      </dsp:txBody>
      <dsp:txXfrm rot="-5400000">
        <a:off x="1035772" y="2616789"/>
        <a:ext cx="8975677" cy="86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E2175-4A5A-412E-B544-FA3E7BE1D39D}" type="datetimeFigureOut">
              <a:rPr lang="en-US" smtClean="0"/>
              <a:t>9/28/22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A6D1-6F22-46FD-AD91-FC510839F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5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F864-2F28-4237-BB3F-DBE3EEC3A40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5F95-D5CB-4597-9A25-760A580A4EC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033A-33AF-47DA-AE1D-7FBF8C89596B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955D-A16B-4B36-9C9E-9B6A0F460CD0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D8C1C2-5F97-402E-BFDF-BC6976DD2B8E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77F5-CDF6-4332-9528-B5F54BD0CC52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145-F44D-4EAE-AEA9-510C1E39F158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399-AFC0-435C-A8B0-6455D03675EF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4154-AFFA-40FA-A445-5C940E21A930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7BCC-828A-4E33-B9B9-533C8665B8C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DBC-E941-44FF-A02C-1134922F1D02}" type="datetime1">
              <a:rPr lang="en-US" smtClean="0"/>
              <a:t>9/28/22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9963E1-723C-4B80-BFB3-4E37855A4263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3.wdp"/><Relationship Id="rId7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4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://www.iie.org/en/Research-and-Publications/Open-Doors" TargetMode="Externa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ommons.wikimedia.org/wiki/File:World_map_blank_shorelines_semiwikimapia.svg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16652-E95E-40C9-B397-C76AFE1C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3429000"/>
            <a:ext cx="4972511" cy="3106732"/>
          </a:xfrm>
        </p:spPr>
        <p:txBody>
          <a:bodyPr anchor="b">
            <a:normAutofit/>
          </a:bodyPr>
          <a:lstStyle/>
          <a:p>
            <a:pPr algn="r"/>
            <a:r>
              <a:rPr lang="en-US" sz="7200" dirty="0">
                <a:solidFill>
                  <a:schemeClr val="accent2"/>
                </a:solidFill>
              </a:rPr>
              <a:t>Reaching the world At our doorstep</a:t>
            </a:r>
          </a:p>
        </p:txBody>
      </p:sp>
      <p:pic>
        <p:nvPicPr>
          <p:cNvPr id="6" name="Picture 5" descr="A picture containing text, person, building, people&#10;&#10;Description automatically generated">
            <a:extLst>
              <a:ext uri="{FF2B5EF4-FFF2-40B4-BE49-F238E27FC236}">
                <a16:creationId xmlns:a16="http://schemas.microsoft.com/office/drawing/2014/main" id="{67573C41-CC2F-3749-8E3E-53FCA1B4E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r="2564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8" name="Freeform: Shape 64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417EAA4-CB7F-5D4F-86F3-B2A5AA5D1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917" y="490039"/>
            <a:ext cx="2803694" cy="7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F76C7B03-E4E5-1F4A-8BD2-4BCBDD0DB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9" r="4388" b="2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D6EA-2A93-C74A-A5FC-74E8F1CB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352" y="858050"/>
            <a:ext cx="4869179" cy="55438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000000"/>
                </a:solidFill>
              </a:rPr>
              <a:t>“Now to him who is able to do far more abundantly than all that we ask or think, according to the power at work within us,</a:t>
            </a:r>
            <a:r>
              <a:rPr lang="en-US" sz="3200" b="1" i="1" dirty="0">
                <a:solidFill>
                  <a:srgbClr val="000000"/>
                </a:solidFill>
              </a:rPr>
              <a:t> </a:t>
            </a:r>
            <a:r>
              <a:rPr lang="en-US" sz="3200" i="1" dirty="0">
                <a:solidFill>
                  <a:srgbClr val="000000"/>
                </a:solidFill>
              </a:rPr>
              <a:t>to him be glory in the church and in Christ Jesus throughout all generations, forever and ever. Amen.”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00000"/>
                </a:solidFill>
              </a:rPr>
              <a:t>Ephesians 3:20-21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96199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BB86BAD-E9DF-41D0-BE44-843F9221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23DAD7-11B6-4032-9FB6-5A5205C06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81" y="822325"/>
            <a:ext cx="4795597" cy="4726447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4F187-3BD8-8343-ADFD-0ABA74E0A3AC}"/>
              </a:ext>
            </a:extLst>
          </p:cNvPr>
          <p:cNvSpPr txBox="1"/>
          <p:nvPr/>
        </p:nvSpPr>
        <p:spPr>
          <a:xfrm>
            <a:off x="923026" y="933651"/>
            <a:ext cx="4351618" cy="375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My Journey to ISI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19F68D-5FE2-47FA-BBBA-4A28803B1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1793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A group of people wearing costumes&#10;&#10;Description automatically generated with medium confidence">
            <a:extLst>
              <a:ext uri="{FF2B5EF4-FFF2-40B4-BE49-F238E27FC236}">
                <a16:creationId xmlns:a16="http://schemas.microsoft.com/office/drawing/2014/main" id="{A066C616-61A8-9942-8377-3142BC800C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8888"/>
          <a:stretch/>
        </p:blipFill>
        <p:spPr>
          <a:xfrm>
            <a:off x="5597483" y="819643"/>
            <a:ext cx="2851262" cy="1948349"/>
          </a:xfrm>
          <a:prstGeom prst="rect">
            <a:avLst/>
          </a:prstGeom>
        </p:spPr>
      </p:pic>
      <p:pic>
        <p:nvPicPr>
          <p:cNvPr id="11" name="Picture 10" descr="A picture containing tree, sky, outdoor, person&#10;&#10;Description automatically generated">
            <a:extLst>
              <a:ext uri="{FF2B5EF4-FFF2-40B4-BE49-F238E27FC236}">
                <a16:creationId xmlns:a16="http://schemas.microsoft.com/office/drawing/2014/main" id="{E882147B-F831-D74C-A1A3-11AAD0D950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1" t="18034" r="-853" b="11073"/>
          <a:stretch/>
        </p:blipFill>
        <p:spPr>
          <a:xfrm>
            <a:off x="5597482" y="2853711"/>
            <a:ext cx="2851262" cy="2695062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D07DAE3-6FFE-F941-B142-403E5D577F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70" r="15361" b="-2"/>
          <a:stretch/>
        </p:blipFill>
        <p:spPr>
          <a:xfrm>
            <a:off x="8532507" y="811323"/>
            <a:ext cx="2823945" cy="27234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14297AE-6337-8E4D-8C25-F32BE9A1D4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427" r="-2" b="11139"/>
          <a:stretch/>
        </p:blipFill>
        <p:spPr>
          <a:xfrm>
            <a:off x="8532507" y="3612169"/>
            <a:ext cx="2823945" cy="193660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AE037E7-8429-4235-8FE6-13D03021B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660098"/>
            <a:ext cx="1091793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1E91D83-20E9-4CF1-A6A3-2FB16A978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13081" y="5280848"/>
            <a:ext cx="1080904" cy="1080902"/>
            <a:chOff x="9685338" y="4460675"/>
            <a:chExt cx="1080904" cy="10809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FF83D48-C066-41B4-9AB2-87C9B0ED0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895ED39-CE62-46D6-91C9-6005B230B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91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Did you know?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2" name="Content Placeholder 2" descr="SmartArt Timeline graphic placeholder">
            <a:extLst>
              <a:ext uri="{FF2B5EF4-FFF2-40B4-BE49-F238E27FC236}">
                <a16:creationId xmlns:a16="http://schemas.microsoft.com/office/drawing/2014/main" id="{F4FA5E27-6C7A-4375-9844-DFFB6C04C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884818"/>
              </p:ext>
            </p:extLst>
          </p:nvPr>
        </p:nvGraphicFramePr>
        <p:xfrm>
          <a:off x="5814532" y="728661"/>
          <a:ext cx="5934355" cy="560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6648DD-0F01-C842-8BD8-BE4C8EDF3A7B}"/>
              </a:ext>
            </a:extLst>
          </p:cNvPr>
          <p:cNvSpPr txBox="1"/>
          <p:nvPr/>
        </p:nvSpPr>
        <p:spPr>
          <a:xfrm>
            <a:off x="5948162" y="6336502"/>
            <a:ext cx="580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Sources</a:t>
            </a:r>
            <a:r>
              <a:rPr lang="en-US" sz="1200" i="1" dirty="0">
                <a:solidFill>
                  <a:schemeClr val="accent4"/>
                </a:solidFill>
              </a:rPr>
              <a:t>: </a:t>
            </a:r>
            <a:r>
              <a:rPr lang="en-US" sz="1200" b="1" i="1" u="sng" dirty="0">
                <a:solidFill>
                  <a:schemeClr val="accent4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Doors</a:t>
            </a:r>
            <a:r>
              <a:rPr lang="en-US" sz="1200" i="1" dirty="0">
                <a:solidFill>
                  <a:schemeClr val="accent4"/>
                </a:solidFill>
              </a:rPr>
              <a:t> </a:t>
            </a:r>
            <a:r>
              <a:rPr lang="en-US" sz="1200" dirty="0">
                <a:solidFill>
                  <a:schemeClr val="accent4"/>
                </a:solidFill>
              </a:rPr>
              <a:t>2019/2020; International Students, Inc. internal data</a:t>
            </a:r>
          </a:p>
        </p:txBody>
      </p:sp>
    </p:spTree>
    <p:extLst>
      <p:ext uri="{BB962C8B-B14F-4D97-AF65-F5344CB8AC3E}">
        <p14:creationId xmlns:p14="http://schemas.microsoft.com/office/powerpoint/2010/main" val="122064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9C92-2D20-2941-9CB8-02AF5D84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err="1"/>
              <a:t>isi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43B2E1-2063-1F43-9E2F-738A88F7B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28313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56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575A9-B27C-7249-9345-97CC165F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19" y="643466"/>
            <a:ext cx="3348017" cy="557106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CAEB-CF61-FA4A-9A80-E3CF2E2C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750" y="803487"/>
            <a:ext cx="4534781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i="1" dirty="0"/>
              <a:t>ISI exists to share Christ’s love with international students and to equip them for effective service in cooperation with the local church and others.</a:t>
            </a:r>
          </a:p>
          <a:p>
            <a:endParaRPr lang="en-US" sz="1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17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9" name="Rectangle 5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5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946E-4085-5842-BC22-DA68419B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5" y="4315850"/>
            <a:ext cx="8762434" cy="140978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ISI’S MINISTRY MODEL</a:t>
            </a:r>
          </a:p>
        </p:txBody>
      </p:sp>
      <p:pic>
        <p:nvPicPr>
          <p:cNvPr id="5" name="Content Placeholder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76DC588-C628-604D-AAAC-551AAF8C5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9239" y="765739"/>
            <a:ext cx="3192298" cy="2178742"/>
          </a:xfrm>
          <a:prstGeom prst="rect">
            <a:avLst/>
          </a:prstGeom>
        </p:spPr>
      </p:pic>
      <p:pic>
        <p:nvPicPr>
          <p:cNvPr id="50" name="Content Placeholder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40172C4B-2195-7145-91E1-9A8DD63F5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25294" y="761404"/>
            <a:ext cx="3204999" cy="2187411"/>
          </a:xfrm>
          <a:prstGeom prst="rect">
            <a:avLst/>
          </a:prstGeom>
        </p:spPr>
      </p:pic>
      <p:pic>
        <p:nvPicPr>
          <p:cNvPr id="48" name="Content Placeholder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D0053F60-34D7-AE42-AFD1-28902F2E4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45678" y="765739"/>
            <a:ext cx="3192298" cy="2178742"/>
          </a:xfrm>
          <a:prstGeom prst="rect">
            <a:avLst/>
          </a:prstGeom>
        </p:spPr>
      </p:pic>
      <p:sp>
        <p:nvSpPr>
          <p:cNvPr id="71" name="Rectangle 6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Oval 6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3" name="Oval 6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F02A8-1529-2147-95AC-1C21ADB19E0C}"/>
              </a:ext>
            </a:extLst>
          </p:cNvPr>
          <p:cNvSpPr txBox="1"/>
          <p:nvPr/>
        </p:nvSpPr>
        <p:spPr>
          <a:xfrm>
            <a:off x="9572373" y="6870700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World_map_blank_shorelines_semiwikimapia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68688F-E48A-614D-AC51-866B23D71AF6}"/>
              </a:ext>
            </a:extLst>
          </p:cNvPr>
          <p:cNvCxnSpPr>
            <a:cxnSpLocks/>
          </p:cNvCxnSpPr>
          <p:nvPr/>
        </p:nvCxnSpPr>
        <p:spPr>
          <a:xfrm>
            <a:off x="1535279" y="1616939"/>
            <a:ext cx="2197413" cy="325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785D03-BE29-1E49-B00E-77913BFF473C}"/>
              </a:ext>
            </a:extLst>
          </p:cNvPr>
          <p:cNvCxnSpPr>
            <a:cxnSpLocks/>
          </p:cNvCxnSpPr>
          <p:nvPr/>
        </p:nvCxnSpPr>
        <p:spPr>
          <a:xfrm>
            <a:off x="1562697" y="1528471"/>
            <a:ext cx="1242467" cy="476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035D0D-D0E0-784D-AAC9-DD03BBA69722}"/>
              </a:ext>
            </a:extLst>
          </p:cNvPr>
          <p:cNvCxnSpPr>
            <a:cxnSpLocks/>
          </p:cNvCxnSpPr>
          <p:nvPr/>
        </p:nvCxnSpPr>
        <p:spPr>
          <a:xfrm>
            <a:off x="1683837" y="1553489"/>
            <a:ext cx="1871434" cy="79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0D3BE2-E798-5B4A-9871-5E3368A53FD4}"/>
              </a:ext>
            </a:extLst>
          </p:cNvPr>
          <p:cNvCxnSpPr>
            <a:cxnSpLocks/>
          </p:cNvCxnSpPr>
          <p:nvPr/>
        </p:nvCxnSpPr>
        <p:spPr>
          <a:xfrm>
            <a:off x="1562697" y="1577555"/>
            <a:ext cx="1681397" cy="164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F78BC9F-834E-4145-BF40-0F8CB145A62B}"/>
              </a:ext>
            </a:extLst>
          </p:cNvPr>
          <p:cNvSpPr txBox="1"/>
          <p:nvPr/>
        </p:nvSpPr>
        <p:spPr>
          <a:xfrm>
            <a:off x="6940046" y="6870700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World_map_blank_shorelines_semiwikimapia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4C38E5-5916-6B4B-9826-D2A5D1F5C593}"/>
              </a:ext>
            </a:extLst>
          </p:cNvPr>
          <p:cNvSpPr txBox="1"/>
          <p:nvPr/>
        </p:nvSpPr>
        <p:spPr>
          <a:xfrm>
            <a:off x="4307719" y="6870700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World_map_blank_shorelines_semiwikimapia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E95F54C-9642-E14E-9E41-6467F7403720}"/>
              </a:ext>
            </a:extLst>
          </p:cNvPr>
          <p:cNvCxnSpPr>
            <a:cxnSpLocks/>
          </p:cNvCxnSpPr>
          <p:nvPr/>
        </p:nvCxnSpPr>
        <p:spPr>
          <a:xfrm flipH="1" flipV="1">
            <a:off x="5255687" y="1543910"/>
            <a:ext cx="1714315" cy="76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3C29AEB-7BAE-9845-9746-38350D1E9627}"/>
              </a:ext>
            </a:extLst>
          </p:cNvPr>
          <p:cNvCxnSpPr>
            <a:cxnSpLocks/>
          </p:cNvCxnSpPr>
          <p:nvPr/>
        </p:nvCxnSpPr>
        <p:spPr>
          <a:xfrm flipH="1" flipV="1">
            <a:off x="5097206" y="1643205"/>
            <a:ext cx="1597446" cy="108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092F411-3BB6-DE47-870C-C386F93A722A}"/>
              </a:ext>
            </a:extLst>
          </p:cNvPr>
          <p:cNvCxnSpPr>
            <a:cxnSpLocks/>
          </p:cNvCxnSpPr>
          <p:nvPr/>
        </p:nvCxnSpPr>
        <p:spPr>
          <a:xfrm flipH="1">
            <a:off x="5111826" y="1430234"/>
            <a:ext cx="2091368" cy="45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58A0297-43B6-B641-AFE7-20ED645A50EF}"/>
              </a:ext>
            </a:extLst>
          </p:cNvPr>
          <p:cNvCxnSpPr>
            <a:cxnSpLocks/>
          </p:cNvCxnSpPr>
          <p:nvPr/>
        </p:nvCxnSpPr>
        <p:spPr>
          <a:xfrm flipH="1" flipV="1">
            <a:off x="4933955" y="1564691"/>
            <a:ext cx="2007307" cy="172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64D6B1-CB61-0F44-8E7D-EE213445571B}"/>
              </a:ext>
            </a:extLst>
          </p:cNvPr>
          <p:cNvCxnSpPr>
            <a:cxnSpLocks/>
          </p:cNvCxnSpPr>
          <p:nvPr/>
        </p:nvCxnSpPr>
        <p:spPr>
          <a:xfrm>
            <a:off x="8670275" y="1514533"/>
            <a:ext cx="2004075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0974251-BC2F-774E-8E01-940FA49316A7}"/>
              </a:ext>
            </a:extLst>
          </p:cNvPr>
          <p:cNvCxnSpPr>
            <a:cxnSpLocks/>
          </p:cNvCxnSpPr>
          <p:nvPr/>
        </p:nvCxnSpPr>
        <p:spPr>
          <a:xfrm>
            <a:off x="8670275" y="1521170"/>
            <a:ext cx="1883425" cy="166687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5A5695F-02DF-F640-B986-DDF22605906D}"/>
              </a:ext>
            </a:extLst>
          </p:cNvPr>
          <p:cNvCxnSpPr>
            <a:cxnSpLocks/>
          </p:cNvCxnSpPr>
          <p:nvPr/>
        </p:nvCxnSpPr>
        <p:spPr>
          <a:xfrm>
            <a:off x="8670275" y="1521170"/>
            <a:ext cx="1565925" cy="258311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D5CE6A5-FEA9-4A48-B993-53F816D40703}"/>
              </a:ext>
            </a:extLst>
          </p:cNvPr>
          <p:cNvCxnSpPr>
            <a:cxnSpLocks/>
          </p:cNvCxnSpPr>
          <p:nvPr/>
        </p:nvCxnSpPr>
        <p:spPr>
          <a:xfrm>
            <a:off x="8670275" y="1521170"/>
            <a:ext cx="1216675" cy="264947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57B8CFE-ED41-4C43-B767-DD823B11D0CB}"/>
              </a:ext>
            </a:extLst>
          </p:cNvPr>
          <p:cNvSpPr txBox="1"/>
          <p:nvPr/>
        </p:nvSpPr>
        <p:spPr>
          <a:xfrm>
            <a:off x="1008141" y="2992011"/>
            <a:ext cx="3192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Traditional Missions: </a:t>
            </a:r>
            <a:r>
              <a:rPr lang="en-US" sz="1200" dirty="0"/>
              <a:t>Send people from the US to other countries for short-, mid-, or long-term ministry</a:t>
            </a:r>
          </a:p>
          <a:p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7B0A5DD-DC21-2242-8227-6AD5D2E8A7BC}"/>
              </a:ext>
            </a:extLst>
          </p:cNvPr>
          <p:cNvSpPr txBox="1"/>
          <p:nvPr/>
        </p:nvSpPr>
        <p:spPr>
          <a:xfrm>
            <a:off x="4510344" y="2996944"/>
            <a:ext cx="3204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ISI’s Ministry: </a:t>
            </a:r>
            <a:r>
              <a:rPr lang="en-US" sz="1200" dirty="0"/>
              <a:t>Reach the international students God is bringing to our country</a:t>
            </a:r>
          </a:p>
          <a:p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5CACC37-21B3-CA49-9B38-A7349C5AF5AB}"/>
              </a:ext>
            </a:extLst>
          </p:cNvPr>
          <p:cNvSpPr txBox="1"/>
          <p:nvPr/>
        </p:nvSpPr>
        <p:spPr>
          <a:xfrm>
            <a:off x="8025248" y="2988574"/>
            <a:ext cx="3192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ISI’s Goal: </a:t>
            </a:r>
            <a:r>
              <a:rPr lang="en-US" sz="1200" dirty="0"/>
              <a:t>Lead these future leaders to Christ, disciple them, and send them back to their home country as a missionaries among their own people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384FB-D732-FCAB-162A-D02457815C18}"/>
              </a:ext>
            </a:extLst>
          </p:cNvPr>
          <p:cNvSpPr txBox="1"/>
          <p:nvPr/>
        </p:nvSpPr>
        <p:spPr>
          <a:xfrm>
            <a:off x="11375136" y="3328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289AC-F313-AD46-8E2D-49CBBEE6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783850"/>
            <a:ext cx="4972511" cy="1038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chemeClr val="tx1"/>
                </a:solidFill>
              </a:rPr>
              <a:t>My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70A1-5FF9-764F-9169-F4A05749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717" y="1782388"/>
            <a:ext cx="4972512" cy="42917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Campus Staff to Lamar University</a:t>
            </a:r>
          </a:p>
          <a:p>
            <a:r>
              <a:rPr lang="en-US" sz="2200" dirty="0">
                <a:solidFill>
                  <a:srgbClr val="FFFFFF"/>
                </a:solidFill>
              </a:rPr>
              <a:t>Develop &amp; implement a strategy to reach and disciple international students with the Gospel</a:t>
            </a:r>
          </a:p>
          <a:p>
            <a:r>
              <a:rPr lang="en-US" sz="2200" dirty="0">
                <a:solidFill>
                  <a:srgbClr val="FFFFFF"/>
                </a:solidFill>
              </a:rPr>
              <a:t>Train &amp; equip volunteers from local churches to participate in this ministry</a:t>
            </a:r>
          </a:p>
          <a:p>
            <a:r>
              <a:rPr lang="en-US" sz="2200" dirty="0">
                <a:solidFill>
                  <a:srgbClr val="FFFFFF"/>
                </a:solidFill>
              </a:rPr>
              <a:t>Build relationships with International Student Advisor &amp; Lamar staff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group of people walking on a sidewalk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9010C863-058D-D04A-8B15-F8DAC579E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88" y="2354547"/>
            <a:ext cx="3972222" cy="2148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84B55-6415-F841-B090-E075B777AF8D}"/>
              </a:ext>
            </a:extLst>
          </p:cNvPr>
          <p:cNvSpPr txBox="1"/>
          <p:nvPr/>
        </p:nvSpPr>
        <p:spPr>
          <a:xfrm>
            <a:off x="663388" y="4503453"/>
            <a:ext cx="397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*Approximately 850 international students go to Lamar, representing at least 55 countries </a:t>
            </a:r>
          </a:p>
        </p:txBody>
      </p:sp>
    </p:spTree>
    <p:extLst>
      <p:ext uri="{BB962C8B-B14F-4D97-AF65-F5344CB8AC3E}">
        <p14:creationId xmlns:p14="http://schemas.microsoft.com/office/powerpoint/2010/main" val="281649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945C839-5223-449A-83FF-07A83C46B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D673E84-7710-46C2-AB60-0C54F719C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B4FB4-D54E-844A-9C43-41CC59C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42" y="1465326"/>
            <a:ext cx="3175260" cy="4078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The gospel moves at the speed of relationships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39CA32C-70F8-4CA5-AA5D-57191F4D8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33" y="928117"/>
            <a:ext cx="338328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8F7FB457-533C-024E-95E6-E892B47AF9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31" r="-2" b="-2"/>
          <a:stretch/>
        </p:blipFill>
        <p:spPr>
          <a:xfrm rot="5400000">
            <a:off x="4310974" y="1658208"/>
            <a:ext cx="3438569" cy="3060339"/>
          </a:xfrm>
          <a:prstGeom prst="rect">
            <a:avLst/>
          </a:prstGeom>
        </p:spPr>
      </p:pic>
      <p:pic>
        <p:nvPicPr>
          <p:cNvPr id="13" name="Picture 12" descr="A picture containing text, indoor, wall, window&#10;&#10;Description automatically generated">
            <a:extLst>
              <a:ext uri="{FF2B5EF4-FFF2-40B4-BE49-F238E27FC236}">
                <a16:creationId xmlns:a16="http://schemas.microsoft.com/office/drawing/2014/main" id="{92307347-97C0-7345-A163-F5FC0E3C39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13" r="7813"/>
          <a:stretch/>
        </p:blipFill>
        <p:spPr>
          <a:xfrm rot="5400000">
            <a:off x="7772992" y="1656758"/>
            <a:ext cx="3446103" cy="306324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22A7090A-8739-4C0E-AE2B-E9574F83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33" y="5782820"/>
            <a:ext cx="338328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4DD241-70FF-4D92-99B7-2E3262D34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7C4DBDA-CE47-4C85-9D28-009A33B03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402800A-EB0F-495B-AD52-CBAF6B3F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B6BE-B877-F54B-98AC-82CA036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Partnership opportunities</a:t>
            </a:r>
          </a:p>
        </p:txBody>
      </p:sp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25C16270-4D00-414F-85DF-CDFC3C937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670" y="1689745"/>
            <a:ext cx="460651" cy="460651"/>
          </a:xfrm>
        </p:spPr>
      </p:pic>
      <p:pic>
        <p:nvPicPr>
          <p:cNvPr id="6" name="Content Placeholder 4" descr="Man with solid fill">
            <a:extLst>
              <a:ext uri="{FF2B5EF4-FFF2-40B4-BE49-F238E27FC236}">
                <a16:creationId xmlns:a16="http://schemas.microsoft.com/office/drawing/2014/main" id="{95BDE542-E324-8342-A798-3DE6C47F2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" y="2749560"/>
            <a:ext cx="460651" cy="460651"/>
          </a:xfrm>
          <a:prstGeom prst="rect">
            <a:avLst/>
          </a:prstGeom>
        </p:spPr>
      </p:pic>
      <p:pic>
        <p:nvPicPr>
          <p:cNvPr id="8" name="Graphic 7" descr="Group of men with solid fill">
            <a:extLst>
              <a:ext uri="{FF2B5EF4-FFF2-40B4-BE49-F238E27FC236}">
                <a16:creationId xmlns:a16="http://schemas.microsoft.com/office/drawing/2014/main" id="{B8358225-8996-954C-8CC2-8CFED94A8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659" y="3362011"/>
            <a:ext cx="596674" cy="596674"/>
          </a:xfrm>
          <a:prstGeom prst="rect">
            <a:avLst/>
          </a:prstGeom>
        </p:spPr>
      </p:pic>
      <p:pic>
        <p:nvPicPr>
          <p:cNvPr id="13" name="Content Placeholder 4" descr="Man with solid fill">
            <a:extLst>
              <a:ext uri="{FF2B5EF4-FFF2-40B4-BE49-F238E27FC236}">
                <a16:creationId xmlns:a16="http://schemas.microsoft.com/office/drawing/2014/main" id="{95AC5F2B-98BF-F440-9FAE-61E49ECFF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059" y="2749560"/>
            <a:ext cx="460651" cy="46065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AE916-70EA-9948-ADB7-960A2410482D}"/>
              </a:ext>
            </a:extLst>
          </p:cNvPr>
          <p:cNvCxnSpPr/>
          <p:nvPr/>
        </p:nvCxnSpPr>
        <p:spPr>
          <a:xfrm>
            <a:off x="2327148" y="1900510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7A8872-64F1-4141-9886-DA1BB81AFA97}"/>
              </a:ext>
            </a:extLst>
          </p:cNvPr>
          <p:cNvCxnSpPr/>
          <p:nvPr/>
        </p:nvCxnSpPr>
        <p:spPr>
          <a:xfrm>
            <a:off x="2327148" y="3115809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017BDE-0E8C-824A-AA28-8773C497A057}"/>
              </a:ext>
            </a:extLst>
          </p:cNvPr>
          <p:cNvCxnSpPr/>
          <p:nvPr/>
        </p:nvCxnSpPr>
        <p:spPr>
          <a:xfrm>
            <a:off x="2327148" y="3761950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Graphic 21" descr="Group of men with solid fill">
            <a:extLst>
              <a:ext uri="{FF2B5EF4-FFF2-40B4-BE49-F238E27FC236}">
                <a16:creationId xmlns:a16="http://schemas.microsoft.com/office/drawing/2014/main" id="{E105678B-5BD4-964A-8032-C74D0196B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333" y="4038709"/>
            <a:ext cx="596674" cy="596674"/>
          </a:xfrm>
          <a:prstGeom prst="rect">
            <a:avLst/>
          </a:prstGeom>
        </p:spPr>
      </p:pic>
      <p:pic>
        <p:nvPicPr>
          <p:cNvPr id="23" name="Graphic 22" descr="Group of men with solid fill">
            <a:extLst>
              <a:ext uri="{FF2B5EF4-FFF2-40B4-BE49-F238E27FC236}">
                <a16:creationId xmlns:a16="http://schemas.microsoft.com/office/drawing/2014/main" id="{E9B1D062-D73D-294F-A521-457EC5840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0807" y="4039700"/>
            <a:ext cx="596674" cy="59667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4082CA-E8CD-8C4C-BEF6-99D6AE8C5E23}"/>
              </a:ext>
            </a:extLst>
          </p:cNvPr>
          <p:cNvCxnSpPr/>
          <p:nvPr/>
        </p:nvCxnSpPr>
        <p:spPr>
          <a:xfrm>
            <a:off x="2327148" y="4442246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4394EE-CDC0-1242-8266-72F8CB9037FF}"/>
              </a:ext>
            </a:extLst>
          </p:cNvPr>
          <p:cNvCxnSpPr/>
          <p:nvPr/>
        </p:nvCxnSpPr>
        <p:spPr>
          <a:xfrm>
            <a:off x="2327148" y="5163724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101823-48D5-F44A-A31C-5C428D81B274}"/>
              </a:ext>
            </a:extLst>
          </p:cNvPr>
          <p:cNvCxnSpPr/>
          <p:nvPr/>
        </p:nvCxnSpPr>
        <p:spPr>
          <a:xfrm>
            <a:off x="2327148" y="5829161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C43EEC-85A8-AB42-93EC-887B50CAE9AB}"/>
              </a:ext>
            </a:extLst>
          </p:cNvPr>
          <p:cNvSpPr txBox="1"/>
          <p:nvPr/>
        </p:nvSpPr>
        <p:spPr>
          <a:xfrm>
            <a:off x="8760100" y="1636938"/>
            <a:ext cx="110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$500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33242-04D7-F54D-B749-CDCA19BA62DC}"/>
              </a:ext>
            </a:extLst>
          </p:cNvPr>
          <p:cNvSpPr txBox="1"/>
          <p:nvPr/>
        </p:nvSpPr>
        <p:spPr>
          <a:xfrm>
            <a:off x="8760098" y="2856187"/>
            <a:ext cx="110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B7F258-16E1-9E41-90F7-EB47188B95C5}"/>
              </a:ext>
            </a:extLst>
          </p:cNvPr>
          <p:cNvSpPr txBox="1"/>
          <p:nvPr/>
        </p:nvSpPr>
        <p:spPr>
          <a:xfrm>
            <a:off x="8760096" y="3502589"/>
            <a:ext cx="110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FBF49-3111-D947-9A04-DBACA74EF551}"/>
              </a:ext>
            </a:extLst>
          </p:cNvPr>
          <p:cNvSpPr txBox="1"/>
          <p:nvPr/>
        </p:nvSpPr>
        <p:spPr>
          <a:xfrm>
            <a:off x="8760096" y="4180636"/>
            <a:ext cx="110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24458C-8148-8947-BA35-C2728107D526}"/>
              </a:ext>
            </a:extLst>
          </p:cNvPr>
          <p:cNvSpPr txBox="1"/>
          <p:nvPr/>
        </p:nvSpPr>
        <p:spPr>
          <a:xfrm>
            <a:off x="8760095" y="4872023"/>
            <a:ext cx="110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5175DE-E15B-AE4C-AB1E-38075348F395}"/>
              </a:ext>
            </a:extLst>
          </p:cNvPr>
          <p:cNvSpPr txBox="1"/>
          <p:nvPr/>
        </p:nvSpPr>
        <p:spPr>
          <a:xfrm>
            <a:off x="8760095" y="5550070"/>
            <a:ext cx="76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$25</a:t>
            </a:r>
          </a:p>
        </p:txBody>
      </p:sp>
      <p:pic>
        <p:nvPicPr>
          <p:cNvPr id="35" name="Graphic 34" descr="Group of men with solid fill">
            <a:extLst>
              <a:ext uri="{FF2B5EF4-FFF2-40B4-BE49-F238E27FC236}">
                <a16:creationId xmlns:a16="http://schemas.microsoft.com/office/drawing/2014/main" id="{E173A3DF-C41A-544B-8730-4ED275549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333" y="4728305"/>
            <a:ext cx="596674" cy="596674"/>
          </a:xfrm>
          <a:prstGeom prst="rect">
            <a:avLst/>
          </a:prstGeom>
        </p:spPr>
      </p:pic>
      <p:pic>
        <p:nvPicPr>
          <p:cNvPr id="36" name="Graphic 35" descr="Group of men with solid fill">
            <a:extLst>
              <a:ext uri="{FF2B5EF4-FFF2-40B4-BE49-F238E27FC236}">
                <a16:creationId xmlns:a16="http://schemas.microsoft.com/office/drawing/2014/main" id="{134934A0-504B-5A4B-8ACE-D509A740A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0807" y="4729296"/>
            <a:ext cx="596674" cy="596674"/>
          </a:xfrm>
          <a:prstGeom prst="rect">
            <a:avLst/>
          </a:prstGeom>
        </p:spPr>
      </p:pic>
      <p:pic>
        <p:nvPicPr>
          <p:cNvPr id="37" name="Graphic 36" descr="Group of men with solid fill">
            <a:extLst>
              <a:ext uri="{FF2B5EF4-FFF2-40B4-BE49-F238E27FC236}">
                <a16:creationId xmlns:a16="http://schemas.microsoft.com/office/drawing/2014/main" id="{56C6DECA-8A4F-D545-9C8F-BA4EAAC4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4260" y="5395243"/>
            <a:ext cx="596674" cy="5966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98A7747-CF36-5E49-B869-139CD3B68AFC}"/>
              </a:ext>
            </a:extLst>
          </p:cNvPr>
          <p:cNvSpPr txBox="1"/>
          <p:nvPr/>
        </p:nvSpPr>
        <p:spPr>
          <a:xfrm>
            <a:off x="8143546" y="6117141"/>
            <a:ext cx="252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Total: $2230/month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D5947A-859E-CF4F-8AF8-3E94E6391D23}"/>
              </a:ext>
            </a:extLst>
          </p:cNvPr>
          <p:cNvCxnSpPr/>
          <p:nvPr/>
        </p:nvCxnSpPr>
        <p:spPr>
          <a:xfrm>
            <a:off x="2327148" y="2547180"/>
            <a:ext cx="59471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51B0E09-E8B9-E54C-9EF1-FCC72873DBDB}"/>
              </a:ext>
            </a:extLst>
          </p:cNvPr>
          <p:cNvSpPr txBox="1"/>
          <p:nvPr/>
        </p:nvSpPr>
        <p:spPr>
          <a:xfrm>
            <a:off x="8760097" y="2280124"/>
            <a:ext cx="110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$300</a:t>
            </a:r>
          </a:p>
        </p:txBody>
      </p:sp>
      <p:pic>
        <p:nvPicPr>
          <p:cNvPr id="41" name="Content Placeholder 4" descr="Man with solid fill">
            <a:extLst>
              <a:ext uri="{FF2B5EF4-FFF2-40B4-BE49-F238E27FC236}">
                <a16:creationId xmlns:a16="http://schemas.microsoft.com/office/drawing/2014/main" id="{D08B4804-DFE3-EC47-9430-A017E0FD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669" y="2186169"/>
            <a:ext cx="460651" cy="460651"/>
          </a:xfrm>
          <a:prstGeom prst="rect">
            <a:avLst/>
          </a:prstGeom>
        </p:spPr>
      </p:pic>
      <p:pic>
        <p:nvPicPr>
          <p:cNvPr id="42" name="Graphic 41" descr="Group of men with solid fill">
            <a:extLst>
              <a:ext uri="{FF2B5EF4-FFF2-40B4-BE49-F238E27FC236}">
                <a16:creationId xmlns:a16="http://schemas.microsoft.com/office/drawing/2014/main" id="{2EED6CF3-AD9C-8948-A187-90D254FF6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333" y="5395243"/>
            <a:ext cx="596674" cy="5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5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674FF-673D-40E4-90DC-427647F6395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FE16CA-070B-4D00-B57F-1D59C2AB8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9D615-5981-403D-BA81-11685916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1301</TotalTime>
  <Words>430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Rockwell Extra Bold</vt:lpstr>
      <vt:lpstr>Wingdings</vt:lpstr>
      <vt:lpstr>Wood Type</vt:lpstr>
      <vt:lpstr>Reaching the world At our doorstep</vt:lpstr>
      <vt:lpstr>PowerPoint Presentation</vt:lpstr>
      <vt:lpstr>Did you know?</vt:lpstr>
      <vt:lpstr>History of isi</vt:lpstr>
      <vt:lpstr>Mission statement</vt:lpstr>
      <vt:lpstr>ISI’S MINISTRY MODEL</vt:lpstr>
      <vt:lpstr>My role</vt:lpstr>
      <vt:lpstr>The gospel moves at the speed of relationships</vt:lpstr>
      <vt:lpstr>Monthly Partnership 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the world in our backyard</dc:title>
  <dc:creator>Margaret Tyler</dc:creator>
  <cp:lastModifiedBy>Margaret Tyler</cp:lastModifiedBy>
  <cp:revision>26</cp:revision>
  <dcterms:created xsi:type="dcterms:W3CDTF">2021-08-03T18:45:57Z</dcterms:created>
  <dcterms:modified xsi:type="dcterms:W3CDTF">2022-09-28T19:06:42Z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