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C9E0B8-72CC-44B8-A1C2-E2D9E2BA7837}" v="4" dt="2021-02-23T23:32:10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4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6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8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8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0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9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3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3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7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1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5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6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1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03171-0BA0-4AF0-AF05-04AFA1A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ighland bridge connects the mountain">
            <a:extLst>
              <a:ext uri="{FF2B5EF4-FFF2-40B4-BE49-F238E27FC236}">
                <a16:creationId xmlns:a16="http://schemas.microsoft.com/office/drawing/2014/main" id="{4662C729-889C-41AD-A380-217607DF9B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262" r="27441"/>
          <a:stretch/>
        </p:blipFill>
        <p:spPr>
          <a:xfrm>
            <a:off x="20" y="10"/>
            <a:ext cx="3571855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128B901-D4EA-4C4D-A150-23D2A6DEC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32094" y="1"/>
            <a:ext cx="5611906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60B08A-B322-4C79-AB6D-7E4246352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7650" y="685800"/>
            <a:ext cx="4574325" cy="5486400"/>
          </a:xfrm>
          <a:prstGeom prst="rect">
            <a:avLst/>
          </a:prstGeom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8637FC-E598-4FBC-B19A-67E2DC588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0" y="1371599"/>
            <a:ext cx="3571875" cy="2360429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/>
              <a:t>STEP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3F9E4-317D-48EC-BA7C-081371DB7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7000" y="3732026"/>
            <a:ext cx="3571875" cy="137160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Making Contact</a:t>
            </a:r>
          </a:p>
        </p:txBody>
      </p:sp>
    </p:spTree>
    <p:extLst>
      <p:ext uri="{BB962C8B-B14F-4D97-AF65-F5344CB8AC3E}">
        <p14:creationId xmlns:p14="http://schemas.microsoft.com/office/powerpoint/2010/main" val="228604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350" y="685800"/>
            <a:ext cx="81153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EE21CC-3A83-4F98-9D5C-419AB26C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1010097"/>
            <a:ext cx="7115176" cy="1010088"/>
          </a:xfrm>
        </p:spPr>
        <p:txBody>
          <a:bodyPr anchor="b">
            <a:normAutofit/>
          </a:bodyPr>
          <a:lstStyle/>
          <a:p>
            <a:r>
              <a:rPr lang="en-US" sz="4400" b="1" dirty="0">
                <a:solidFill>
                  <a:schemeClr val="accent3">
                    <a:lumMod val="50000"/>
                  </a:schemeClr>
                </a:solidFill>
              </a:rPr>
              <a:t>Our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8C7C0-441F-4CD5-8233-2C1938426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06257"/>
            <a:ext cx="7115175" cy="3540642"/>
          </a:xfrm>
        </p:spPr>
        <p:txBody>
          <a:bodyPr>
            <a:normAutofit/>
          </a:bodyPr>
          <a:lstStyle/>
          <a:p>
            <a:r>
              <a:rPr lang="en-US" sz="2800" dirty="0"/>
              <a:t>Making sure that our ‘ask’ is not unexpected</a:t>
            </a:r>
          </a:p>
          <a:p>
            <a:r>
              <a:rPr lang="en-US" sz="2800" dirty="0"/>
              <a:t>We want the people we are asking for support to be aware beforehand that we will be talking about their financial participation in our ministry</a:t>
            </a:r>
          </a:p>
        </p:txBody>
      </p:sp>
    </p:spTree>
    <p:extLst>
      <p:ext uri="{BB962C8B-B14F-4D97-AF65-F5344CB8AC3E}">
        <p14:creationId xmlns:p14="http://schemas.microsoft.com/office/powerpoint/2010/main" val="328362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350" y="685800"/>
            <a:ext cx="81153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DB50A5-53A5-4664-9D05-2A9EFE64F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1010097"/>
            <a:ext cx="7115176" cy="1010088"/>
          </a:xfrm>
        </p:spPr>
        <p:txBody>
          <a:bodyPr anchor="b">
            <a:normAutofit/>
          </a:bodyPr>
          <a:lstStyle/>
          <a:p>
            <a:r>
              <a:rPr lang="en-US" sz="4400" b="1" dirty="0">
                <a:solidFill>
                  <a:schemeClr val="accent3">
                    <a:lumMod val="50000"/>
                  </a:schemeClr>
                </a:solidFill>
              </a:rPr>
              <a:t>making 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6C01-A874-45A7-9756-26264F6F6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06257"/>
            <a:ext cx="7115175" cy="3540642"/>
          </a:xfrm>
        </p:spPr>
        <p:txBody>
          <a:bodyPr>
            <a:normAutofit/>
          </a:bodyPr>
          <a:lstStyle/>
          <a:p>
            <a:r>
              <a:rPr lang="en-US" sz="2800" dirty="0"/>
              <a:t>Step 1: pray</a:t>
            </a:r>
          </a:p>
          <a:p>
            <a:r>
              <a:rPr lang="en-US" sz="2800" dirty="0"/>
              <a:t>Step 2: segment your PCL</a:t>
            </a:r>
          </a:p>
          <a:p>
            <a:r>
              <a:rPr lang="en-US" sz="2800" dirty="0"/>
              <a:t>Step 3: select a potential supporter from your A-List of contacts</a:t>
            </a:r>
          </a:p>
          <a:p>
            <a:r>
              <a:rPr lang="en-US" sz="2800" dirty="0"/>
              <a:t>Step 4: compose a personal message for this particular contact</a:t>
            </a:r>
          </a:p>
        </p:txBody>
      </p:sp>
    </p:spTree>
    <p:extLst>
      <p:ext uri="{BB962C8B-B14F-4D97-AF65-F5344CB8AC3E}">
        <p14:creationId xmlns:p14="http://schemas.microsoft.com/office/powerpoint/2010/main" val="2647571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350" y="685800"/>
            <a:ext cx="81153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DE3D15-FAD3-4F00-92E8-E017C8F38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1010097"/>
            <a:ext cx="7115176" cy="1010088"/>
          </a:xfrm>
        </p:spPr>
        <p:txBody>
          <a:bodyPr anchor="b">
            <a:normAutofit/>
          </a:bodyPr>
          <a:lstStyle/>
          <a:p>
            <a:r>
              <a:rPr lang="en-US" sz="4400" b="1" dirty="0">
                <a:solidFill>
                  <a:schemeClr val="accent3">
                    <a:lumMod val="50000"/>
                  </a:schemeClr>
                </a:solidFill>
              </a:rPr>
              <a:t>What to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34DA6-0C81-4A9F-9D0A-C128014EF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06257"/>
            <a:ext cx="7115175" cy="354064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Very personal re-connect paragraph</a:t>
            </a:r>
          </a:p>
          <a:p>
            <a:r>
              <a:rPr lang="en-US" sz="2800" dirty="0"/>
              <a:t>Update on why you are coming on ISI staff and what you hope to accomplish</a:t>
            </a:r>
          </a:p>
          <a:p>
            <a:r>
              <a:rPr lang="en-US" sz="2800" dirty="0"/>
              <a:t>Brief student story that illustrates your purpose</a:t>
            </a:r>
          </a:p>
          <a:p>
            <a:r>
              <a:rPr lang="en-US" sz="2800" dirty="0"/>
              <a:t>Clear statement of your desire to talk with this contact about your ministry goals and financial needs</a:t>
            </a:r>
          </a:p>
          <a:p>
            <a:r>
              <a:rPr lang="en-US" sz="2800" dirty="0"/>
              <a:t>You will be re-contacting them in the next 2 weeks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006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350" y="685800"/>
            <a:ext cx="81153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50E055-900F-4CB3-B7E6-E1A9D27BD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1010097"/>
            <a:ext cx="7115176" cy="1010088"/>
          </a:xfrm>
        </p:spPr>
        <p:txBody>
          <a:bodyPr anchor="b">
            <a:normAutofit/>
          </a:bodyPr>
          <a:lstStyle/>
          <a:p>
            <a:r>
              <a:rPr lang="en-US" sz="4400" b="1" dirty="0">
                <a:solidFill>
                  <a:schemeClr val="accent3">
                    <a:lumMod val="50000"/>
                  </a:schemeClr>
                </a:solidFill>
              </a:rPr>
              <a:t>Ways to connect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5CC44-B604-486F-B9F7-59A1B6F16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06257"/>
            <a:ext cx="7115175" cy="3540642"/>
          </a:xfrm>
        </p:spPr>
        <p:txBody>
          <a:bodyPr>
            <a:normAutofit/>
          </a:bodyPr>
          <a:lstStyle/>
          <a:p>
            <a:r>
              <a:rPr lang="en-US" sz="2800" dirty="0"/>
              <a:t>Letter</a:t>
            </a:r>
          </a:p>
          <a:p>
            <a:r>
              <a:rPr lang="en-US" sz="2800" dirty="0"/>
              <a:t>Attractive greeting card with message enclosed</a:t>
            </a:r>
          </a:p>
          <a:p>
            <a:r>
              <a:rPr lang="en-US" sz="2800" dirty="0"/>
              <a:t>Facebook message</a:t>
            </a:r>
          </a:p>
          <a:p>
            <a:r>
              <a:rPr lang="en-US" sz="2800" dirty="0"/>
              <a:t>Text message</a:t>
            </a:r>
          </a:p>
          <a:p>
            <a:r>
              <a:rPr lang="en-US" sz="2800" dirty="0"/>
              <a:t>Other social media</a:t>
            </a:r>
          </a:p>
          <a:p>
            <a:r>
              <a:rPr lang="en-US" sz="2800" dirty="0"/>
              <a:t>May have to condense ‘What to Include’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5363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350" y="685800"/>
            <a:ext cx="81153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E4652-934A-4F3F-BB35-704FF459B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1010097"/>
            <a:ext cx="7115176" cy="1010088"/>
          </a:xfrm>
        </p:spPr>
        <p:txBody>
          <a:bodyPr anchor="b">
            <a:normAutofit/>
          </a:bodyPr>
          <a:lstStyle/>
          <a:p>
            <a:r>
              <a:rPr lang="en-US" sz="4400" b="1" dirty="0">
                <a:solidFill>
                  <a:schemeClr val="accent3">
                    <a:lumMod val="50000"/>
                  </a:schemeClr>
                </a:solidFill>
              </a:rPr>
              <a:t>Be sure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923E3-E4FF-4107-A299-DD8078EA0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06257"/>
            <a:ext cx="7115175" cy="3540642"/>
          </a:xfrm>
        </p:spPr>
        <p:txBody>
          <a:bodyPr>
            <a:normAutofit/>
          </a:bodyPr>
          <a:lstStyle/>
          <a:p>
            <a:r>
              <a:rPr lang="en-US" sz="2800" dirty="0"/>
              <a:t>Record all important information in your record-keeping tool</a:t>
            </a:r>
          </a:p>
          <a:p>
            <a:r>
              <a:rPr lang="en-US" sz="2800" dirty="0"/>
              <a:t>Follow-up within two weeks</a:t>
            </a:r>
          </a:p>
        </p:txBody>
      </p:sp>
    </p:spTree>
    <p:extLst>
      <p:ext uri="{BB962C8B-B14F-4D97-AF65-F5344CB8AC3E}">
        <p14:creationId xmlns:p14="http://schemas.microsoft.com/office/powerpoint/2010/main" val="1524218130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RegularSeed_2SEEDS">
      <a:dk1>
        <a:srgbClr val="000000"/>
      </a:dk1>
      <a:lt1>
        <a:srgbClr val="FFFFFF"/>
      </a:lt1>
      <a:dk2>
        <a:srgbClr val="412D24"/>
      </a:dk2>
      <a:lt2>
        <a:srgbClr val="E2E6E8"/>
      </a:lt2>
      <a:accent1>
        <a:srgbClr val="B15D3B"/>
      </a:accent1>
      <a:accent2>
        <a:srgbClr val="C34D5B"/>
      </a:accent2>
      <a:accent3>
        <a:srgbClr val="C19F4C"/>
      </a:accent3>
      <a:accent4>
        <a:srgbClr val="3BB1A5"/>
      </a:accent4>
      <a:accent5>
        <a:srgbClr val="4D9EC3"/>
      </a:accent5>
      <a:accent6>
        <a:srgbClr val="3B5AB1"/>
      </a:accent6>
      <a:hlink>
        <a:srgbClr val="398BAD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173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Goudy Old Style</vt:lpstr>
      <vt:lpstr>ClassicFrameVTI</vt:lpstr>
      <vt:lpstr>STEP 5</vt:lpstr>
      <vt:lpstr>Our goal</vt:lpstr>
      <vt:lpstr>making contact</vt:lpstr>
      <vt:lpstr>What to include</vt:lpstr>
      <vt:lpstr>Ways to connect</vt:lpstr>
      <vt:lpstr>Be sure 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5</dc:title>
  <dc:creator>Jeff Townsend</dc:creator>
  <cp:lastModifiedBy>Mickie Charlier</cp:lastModifiedBy>
  <cp:revision>4</cp:revision>
  <dcterms:created xsi:type="dcterms:W3CDTF">2021-02-23T19:16:39Z</dcterms:created>
  <dcterms:modified xsi:type="dcterms:W3CDTF">2021-03-18T18:41:05Z</dcterms:modified>
</cp:coreProperties>
</file>