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72" r:id="rId6"/>
    <p:sldId id="295" r:id="rId7"/>
    <p:sldId id="294" r:id="rId8"/>
    <p:sldId id="297" r:id="rId9"/>
    <p:sldId id="299" r:id="rId10"/>
    <p:sldId id="289" r:id="rId11"/>
    <p:sldId id="291" r:id="rId12"/>
    <p:sldId id="266" r:id="rId13"/>
    <p:sldId id="259" r:id="rId14"/>
    <p:sldId id="267" r:id="rId15"/>
    <p:sldId id="284" r:id="rId16"/>
    <p:sldId id="285" r:id="rId17"/>
    <p:sldId id="263" r:id="rId18"/>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5" d="100"/>
          <a:sy n="95" d="100"/>
        </p:scale>
        <p:origin x="1090" y="72"/>
      </p:cViewPr>
      <p:guideLst>
        <p:guide orient="horz" pos="2160"/>
        <p:guide pos="2880"/>
      </p:guideLst>
    </p:cSldViewPr>
  </p:slideViewPr>
  <p:notesTextViewPr>
    <p:cViewPr>
      <p:scale>
        <a:sx n="1" d="1"/>
        <a:sy n="1" d="1"/>
      </p:scale>
      <p:origin x="0" y="0"/>
    </p:cViewPr>
  </p:notesTextViewPr>
  <p:sorterViewPr>
    <p:cViewPr>
      <p:scale>
        <a:sx n="100" d="100"/>
        <a:sy n="100" d="100"/>
      </p:scale>
      <p:origin x="0" y="14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9900"/>
          </a:xfrm>
          <a:prstGeom prst="rect">
            <a:avLst/>
          </a:prstGeom>
        </p:spPr>
        <p:txBody>
          <a:bodyPr vert="horz" lIns="91440" tIns="45720" rIns="91440" bIns="45720" rtlCol="0"/>
          <a:lstStyle>
            <a:lvl1pPr algn="r">
              <a:defRPr sz="1200"/>
            </a:lvl1pPr>
          </a:lstStyle>
          <a:p>
            <a:fld id="{0CADA301-FF12-4211-B1B0-A643BD07B82C}" type="datetimeFigureOut">
              <a:rPr lang="en-US" smtClean="0"/>
              <a:t>2/28/2024</a:t>
            </a:fld>
            <a:endParaRPr lang="en-US"/>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10088"/>
            <a:ext cx="5607050"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9900"/>
          </a:xfrm>
          <a:prstGeom prst="rect">
            <a:avLst/>
          </a:prstGeom>
        </p:spPr>
        <p:txBody>
          <a:bodyPr vert="horz" lIns="91440" tIns="45720" rIns="91440" bIns="45720" rtlCol="0" anchor="b"/>
          <a:lstStyle>
            <a:lvl1pPr algn="r">
              <a:defRPr sz="1200"/>
            </a:lvl1pPr>
          </a:lstStyle>
          <a:p>
            <a:fld id="{6C3DA6B3-6591-43EC-A484-5A2987661832}" type="slidenum">
              <a:rPr lang="en-US" smtClean="0"/>
              <a:t>‹#›</a:t>
            </a:fld>
            <a:endParaRPr lang="en-US"/>
          </a:p>
        </p:txBody>
      </p:sp>
    </p:spTree>
    <p:extLst>
      <p:ext uri="{BB962C8B-B14F-4D97-AF65-F5344CB8AC3E}">
        <p14:creationId xmlns:p14="http://schemas.microsoft.com/office/powerpoint/2010/main" val="296505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DA6B3-6591-43EC-A484-5A2987661832}" type="slidenum">
              <a:rPr lang="en-US" smtClean="0"/>
              <a:t>11</a:t>
            </a:fld>
            <a:endParaRPr lang="en-US"/>
          </a:p>
        </p:txBody>
      </p:sp>
    </p:spTree>
    <p:extLst>
      <p:ext uri="{BB962C8B-B14F-4D97-AF65-F5344CB8AC3E}">
        <p14:creationId xmlns:p14="http://schemas.microsoft.com/office/powerpoint/2010/main" val="157218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62069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27668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050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424617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99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76720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05075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96623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33526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288024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C24FF-3B99-485F-AAB7-0D87BEA2D68B}"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340422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C24FF-3B99-485F-AAB7-0D87BEA2D68B}"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40621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C24FF-3B99-485F-AAB7-0D87BEA2D68B}"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77243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C24FF-3B99-485F-AAB7-0D87BEA2D68B}"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46530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1C24FF-3B99-485F-AAB7-0D87BEA2D68B}"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372586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1C24FF-3B99-485F-AAB7-0D87BEA2D68B}"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49921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1C24FF-3B99-485F-AAB7-0D87BEA2D68B}" type="datetimeFigureOut">
              <a:rPr lang="en-US" smtClean="0"/>
              <a:t>2/28/2024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9E310CC-747C-4E88-ABEC-20370456C919}" type="slidenum">
              <a:rPr lang="en-US" smtClean="0"/>
              <a:t>‹#›</a:t>
            </a:fld>
            <a:endParaRPr lang="en-US"/>
          </a:p>
        </p:txBody>
      </p:sp>
    </p:spTree>
    <p:extLst>
      <p:ext uri="{BB962C8B-B14F-4D97-AF65-F5344CB8AC3E}">
        <p14:creationId xmlns:p14="http://schemas.microsoft.com/office/powerpoint/2010/main" val="1772931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04" y="990600"/>
            <a:ext cx="3733171" cy="1017288"/>
          </a:xfrm>
          <a:prstGeom prst="rect">
            <a:avLst/>
          </a:prstGeom>
        </p:spPr>
      </p:pic>
      <p:sp>
        <p:nvSpPr>
          <p:cNvPr id="8" name="Title 7">
            <a:extLst>
              <a:ext uri="{FF2B5EF4-FFF2-40B4-BE49-F238E27FC236}">
                <a16:creationId xmlns:a16="http://schemas.microsoft.com/office/drawing/2014/main" id="{EC32984D-C12B-455C-BA48-F30CB5AF00E6}"/>
              </a:ext>
            </a:extLst>
          </p:cNvPr>
          <p:cNvSpPr>
            <a:spLocks noGrp="1"/>
          </p:cNvSpPr>
          <p:nvPr>
            <p:ph type="ctrTitle"/>
          </p:nvPr>
        </p:nvSpPr>
        <p:spPr>
          <a:xfrm>
            <a:off x="3786886" y="2337489"/>
            <a:ext cx="3680714" cy="1646302"/>
          </a:xfrm>
        </p:spPr>
        <p:txBody>
          <a:bodyPr/>
          <a:lstStyle/>
          <a:p>
            <a:br>
              <a:rPr lang="en-US" sz="4000" b="1" dirty="0">
                <a:solidFill>
                  <a:schemeClr val="tx1"/>
                </a:solidFill>
              </a:rPr>
            </a:br>
            <a:r>
              <a:rPr lang="en-US" sz="4000" b="1" dirty="0">
                <a:solidFill>
                  <a:schemeClr val="tx1"/>
                </a:solidFill>
              </a:rPr>
              <a:t>Reaching the World at Your Doorstep</a:t>
            </a:r>
          </a:p>
        </p:txBody>
      </p:sp>
      <p:pic>
        <p:nvPicPr>
          <p:cNvPr id="6" name="Picture 5" descr="A group of people sitting around a table&#10;&#10;Description automatically generated">
            <a:extLst>
              <a:ext uri="{FF2B5EF4-FFF2-40B4-BE49-F238E27FC236}">
                <a16:creationId xmlns:a16="http://schemas.microsoft.com/office/drawing/2014/main" id="{468F54EC-5B53-EC7F-376F-C002962D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9" t="23311" r="33232" b="9011"/>
          <a:stretch/>
        </p:blipFill>
        <p:spPr>
          <a:xfrm>
            <a:off x="665904" y="3466157"/>
            <a:ext cx="4267200" cy="2767911"/>
          </a:xfrm>
          <a:prstGeom prst="rect">
            <a:avLst/>
          </a:prstGeom>
        </p:spPr>
      </p:pic>
    </p:spTree>
    <p:extLst>
      <p:ext uri="{BB962C8B-B14F-4D97-AF65-F5344CB8AC3E}">
        <p14:creationId xmlns:p14="http://schemas.microsoft.com/office/powerpoint/2010/main" val="329768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Exists to . . .</a:t>
            </a:r>
          </a:p>
        </p:txBody>
      </p:sp>
      <p:sp>
        <p:nvSpPr>
          <p:cNvPr id="3" name="Content Placeholder 2"/>
          <p:cNvSpPr>
            <a:spLocks noGrp="1"/>
          </p:cNvSpPr>
          <p:nvPr>
            <p:ph idx="1"/>
          </p:nvPr>
        </p:nvSpPr>
        <p:spPr>
          <a:xfrm>
            <a:off x="609600" y="1600200"/>
            <a:ext cx="6629400" cy="4525963"/>
          </a:xfrm>
          <a:solidFill>
            <a:schemeClr val="accent6">
              <a:lumMod val="60000"/>
              <a:lumOff val="40000"/>
            </a:schemeClr>
          </a:solidFill>
        </p:spPr>
        <p:txBody>
          <a:bodyPr>
            <a:normAutofit/>
          </a:bodyPr>
          <a:lstStyle/>
          <a:p>
            <a:pPr marL="0" indent="0">
              <a:buNone/>
            </a:pPr>
            <a:r>
              <a:rPr lang="en-US" sz="2400" dirty="0">
                <a:solidFill>
                  <a:srgbClr val="002060"/>
                </a:solidFill>
              </a:rPr>
              <a:t>. . . </a:t>
            </a:r>
            <a:r>
              <a:rPr lang="en-US" sz="2400" b="1" dirty="0">
                <a:solidFill>
                  <a:srgbClr val="002060"/>
                </a:solidFill>
              </a:rPr>
              <a:t>share Christ's love with international students and to equip them for effective service in cooperation with the local church and others.</a:t>
            </a:r>
            <a:br>
              <a:rPr lang="en-US" sz="2400" b="1" dirty="0">
                <a:solidFill>
                  <a:srgbClr val="002060"/>
                </a:solidFill>
              </a:rPr>
            </a:br>
            <a:endParaRPr lang="en-US" sz="2400" b="1"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4648200"/>
            <a:ext cx="3429000" cy="930348"/>
          </a:xfrm>
          <a:prstGeom prst="rect">
            <a:avLst/>
          </a:prstGeom>
        </p:spPr>
      </p:pic>
    </p:spTree>
    <p:extLst>
      <p:ext uri="{BB962C8B-B14F-4D97-AF65-F5344CB8AC3E}">
        <p14:creationId xmlns:p14="http://schemas.microsoft.com/office/powerpoint/2010/main" val="375342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en-US" b="1" dirty="0">
                <a:solidFill>
                  <a:schemeClr val="tx1"/>
                </a:solidFill>
              </a:rPr>
            </a:br>
            <a:r>
              <a:rPr lang="en-US" b="1" dirty="0">
                <a:solidFill>
                  <a:schemeClr val="tx1"/>
                </a:solidFill>
              </a:rPr>
              <a:t>Today . . .</a:t>
            </a:r>
          </a:p>
        </p:txBody>
      </p:sp>
      <p:sp>
        <p:nvSpPr>
          <p:cNvPr id="3" name="Content Placeholder 2"/>
          <p:cNvSpPr>
            <a:spLocks noGrp="1"/>
          </p:cNvSpPr>
          <p:nvPr>
            <p:ph idx="1"/>
          </p:nvPr>
        </p:nvSpPr>
        <p:spPr>
          <a:xfrm>
            <a:off x="152400" y="1447800"/>
            <a:ext cx="7010400" cy="5105400"/>
          </a:xfrm>
        </p:spPr>
        <p:txBody>
          <a:bodyPr>
            <a:normAutofit/>
          </a:bodyPr>
          <a:lstStyle/>
          <a:p>
            <a:r>
              <a:rPr lang="en-US" sz="2400" b="1" dirty="0">
                <a:solidFill>
                  <a:srgbClr val="002060"/>
                </a:solidFill>
              </a:rPr>
              <a:t>Over 400 staff </a:t>
            </a:r>
            <a:r>
              <a:rPr lang="en-US" sz="2400" b="1" dirty="0">
                <a:solidFill>
                  <a:srgbClr val="002060"/>
                </a:solidFill>
                <a:latin typeface="Arial" panose="020B0604020202020204" pitchFamily="34" charset="0"/>
                <a:cs typeface="Arial" panose="020B0604020202020204" pitchFamily="34" charset="0"/>
              </a:rPr>
              <a:t>&amp;</a:t>
            </a:r>
            <a:r>
              <a:rPr lang="en-US" sz="2400" b="1" dirty="0">
                <a:solidFill>
                  <a:srgbClr val="002060"/>
                </a:solidFill>
              </a:rPr>
              <a:t> Ministry Representatives, plus almost 4,000 volunteers, are working together to minister to international students from nearly 800 campuses.*</a:t>
            </a:r>
          </a:p>
          <a:p>
            <a:endParaRPr lang="en-US" sz="800" b="1" dirty="0">
              <a:solidFill>
                <a:srgbClr val="002060"/>
              </a:solidFill>
            </a:endParaRPr>
          </a:p>
          <a:p>
            <a:r>
              <a:rPr lang="en-US" sz="2400" b="1" dirty="0">
                <a:solidFill>
                  <a:srgbClr val="002060"/>
                </a:solidFill>
              </a:rPr>
              <a:t>Thus, the task is huge!</a:t>
            </a:r>
          </a:p>
          <a:p>
            <a:endParaRPr lang="en-US" sz="800" b="1" dirty="0">
              <a:solidFill>
                <a:srgbClr val="002060"/>
              </a:solidFill>
            </a:endParaRPr>
          </a:p>
          <a:p>
            <a:r>
              <a:rPr lang="en-US" sz="2400" b="1" dirty="0">
                <a:solidFill>
                  <a:srgbClr val="002060"/>
                </a:solidFill>
              </a:rPr>
              <a:t>The task is also strategic!</a:t>
            </a:r>
          </a:p>
          <a:p>
            <a:pPr marL="0" indent="0">
              <a:buNone/>
            </a:pPr>
            <a:endParaRPr lang="en-US" sz="2400" b="1" dirty="0">
              <a:solidFill>
                <a:srgbClr val="002060"/>
              </a:solidFill>
            </a:endParaRPr>
          </a:p>
          <a:p>
            <a:pPr marL="0" indent="0">
              <a:buNone/>
            </a:pPr>
            <a:r>
              <a:rPr lang="en-US" sz="2400" b="1" dirty="0">
                <a:solidFill>
                  <a:srgbClr val="002060"/>
                </a:solidFill>
                <a:effectLst>
                  <a:outerShdw blurRad="38100" dist="38100" dir="2700000" algn="tl">
                    <a:srgbClr val="000000">
                      <a:alpha val="43137"/>
                    </a:srgbClr>
                  </a:outerShdw>
                </a:effectLst>
              </a:rPr>
              <a:t>*</a:t>
            </a:r>
            <a:r>
              <a:rPr lang="en-US" dirty="0">
                <a:solidFill>
                  <a:srgbClr val="002060"/>
                </a:solidFill>
              </a:rPr>
              <a:t>ISI Categorized Statistics Report for School Year 2023-24</a:t>
            </a:r>
            <a:endParaRPr lang="en-US" dirty="0">
              <a:solidFill>
                <a:srgbClr val="002060"/>
              </a:solidFill>
              <a:effectLst>
                <a:outerShdw blurRad="38100" dist="38100" dir="2700000" algn="tl">
                  <a:srgbClr val="000000">
                    <a:alpha val="43137"/>
                  </a:srgbClr>
                </a:outerShdw>
              </a:effectLst>
            </a:endParaRPr>
          </a:p>
          <a:p>
            <a:pPr marL="457200" lvl="1" indent="0">
              <a:buNone/>
            </a:pPr>
            <a:r>
              <a:rPr lang="en-US" sz="2400" b="1" dirty="0">
                <a:solidFill>
                  <a:schemeClr val="tx1"/>
                </a:solidFill>
              </a:rPr>
              <a:t>  </a:t>
            </a:r>
          </a:p>
          <a:p>
            <a:pPr marL="0" indent="0">
              <a:buNone/>
            </a:pPr>
            <a:endParaRPr lang="en-US" b="1" dirty="0">
              <a:solidFill>
                <a:srgbClr val="002060"/>
              </a:solidFill>
            </a:endParaRPr>
          </a:p>
        </p:txBody>
      </p:sp>
    </p:spTree>
    <p:extLst>
      <p:ext uri="{BB962C8B-B14F-4D97-AF65-F5344CB8AC3E}">
        <p14:creationId xmlns:p14="http://schemas.microsoft.com/office/powerpoint/2010/main" val="4991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The 10/40 Window*</a:t>
            </a:r>
          </a:p>
        </p:txBody>
      </p:sp>
      <p:sp>
        <p:nvSpPr>
          <p:cNvPr id="5" name="Content Placeholder 4"/>
          <p:cNvSpPr>
            <a:spLocks noGrp="1"/>
          </p:cNvSpPr>
          <p:nvPr>
            <p:ph idx="1"/>
          </p:nvPr>
        </p:nvSpPr>
        <p:spPr>
          <a:xfrm>
            <a:off x="228600" y="2819400"/>
            <a:ext cx="8229600" cy="39624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sz="2400" b="1" dirty="0">
                <a:solidFill>
                  <a:srgbClr val="002060"/>
                </a:solidFill>
              </a:rPr>
              <a:t>*</a:t>
            </a:r>
            <a:r>
              <a:rPr lang="en-US" sz="2400" dirty="0">
                <a:solidFill>
                  <a:srgbClr val="002060"/>
                </a:solidFill>
              </a:rPr>
              <a:t>The </a:t>
            </a:r>
            <a:r>
              <a:rPr lang="en-US" sz="2400" b="1" dirty="0">
                <a:solidFill>
                  <a:srgbClr val="002060"/>
                </a:solidFill>
              </a:rPr>
              <a:t>10/40 Window</a:t>
            </a:r>
            <a:r>
              <a:rPr lang="en-US" sz="2400" dirty="0">
                <a:solidFill>
                  <a:srgbClr val="002060"/>
                </a:solidFill>
              </a:rPr>
              <a:t> is a term coined by Christian missionary strategist Luis Bush in 1990 to refer to those regions of the eastern hemisphere, plus the European and African part of the western hemisphere, located between 10 and 40 degrees north of the equator.</a:t>
            </a:r>
            <a:endParaRPr lang="en-US" sz="2400" b="1" dirty="0">
              <a:solidFill>
                <a:srgbClr val="002060"/>
              </a:solidFill>
            </a:endParaRPr>
          </a:p>
        </p:txBody>
      </p:sp>
      <p:pic>
        <p:nvPicPr>
          <p:cNvPr id="3" name="Picture 2"/>
          <p:cNvPicPr>
            <a:picLocks noChangeAspect="1"/>
          </p:cNvPicPr>
          <p:nvPr/>
        </p:nvPicPr>
        <p:blipFill>
          <a:blip r:embed="rId2"/>
          <a:stretch>
            <a:fillRect/>
          </a:stretch>
        </p:blipFill>
        <p:spPr>
          <a:xfrm>
            <a:off x="1466850" y="1562100"/>
            <a:ext cx="6153150" cy="2247900"/>
          </a:xfrm>
          <a:prstGeom prst="rect">
            <a:avLst/>
          </a:prstGeom>
        </p:spPr>
      </p:pic>
    </p:spTree>
    <p:extLst>
      <p:ext uri="{BB962C8B-B14F-4D97-AF65-F5344CB8AC3E}">
        <p14:creationId xmlns:p14="http://schemas.microsoft.com/office/powerpoint/2010/main" val="394271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b="1" dirty="0">
                <a:solidFill>
                  <a:schemeClr val="tx1"/>
                </a:solidFill>
              </a:rPr>
              <a:t>The 10/40 Window and</a:t>
            </a:r>
            <a:br>
              <a:rPr lang="en-US" b="1" dirty="0">
                <a:solidFill>
                  <a:schemeClr val="tx1"/>
                </a:solidFill>
              </a:rPr>
            </a:br>
            <a:r>
              <a:rPr lang="en-US" b="1" dirty="0">
                <a:solidFill>
                  <a:schemeClr val="tx1"/>
                </a:solidFill>
              </a:rPr>
              <a:t>International Students</a:t>
            </a:r>
          </a:p>
        </p:txBody>
      </p:sp>
      <p:sp>
        <p:nvSpPr>
          <p:cNvPr id="3" name="Content Placeholder 2"/>
          <p:cNvSpPr>
            <a:spLocks noGrp="1"/>
          </p:cNvSpPr>
          <p:nvPr>
            <p:ph idx="1"/>
          </p:nvPr>
        </p:nvSpPr>
        <p:spPr>
          <a:xfrm>
            <a:off x="76200" y="1676400"/>
            <a:ext cx="8229600" cy="4068763"/>
          </a:xfrm>
        </p:spPr>
        <p:txBody>
          <a:bodyPr/>
          <a:lstStyle/>
          <a:p>
            <a:r>
              <a:rPr lang="en-US" sz="2400" b="1" dirty="0">
                <a:solidFill>
                  <a:srgbClr val="002060"/>
                </a:solidFill>
              </a:rPr>
              <a:t>97% of the least evangelized world resides in the 10/40 Window.</a:t>
            </a:r>
          </a:p>
          <a:p>
            <a:pPr marL="0" indent="0">
              <a:buNone/>
            </a:pPr>
            <a:endParaRPr lang="en-US" sz="800" b="1" dirty="0"/>
          </a:p>
          <a:p>
            <a:r>
              <a:rPr lang="en-US" sz="2400" b="1" dirty="0"/>
              <a:t>Many countries in the 10/40 Window are closed to missionary access. But . . .</a:t>
            </a:r>
          </a:p>
          <a:p>
            <a:pPr marL="0" indent="0">
              <a:buNone/>
            </a:pPr>
            <a:endParaRPr lang="en-US" sz="800" b="1" dirty="0"/>
          </a:p>
          <a:p>
            <a:r>
              <a:rPr lang="en-US" sz="2400" b="1" dirty="0">
                <a:solidFill>
                  <a:srgbClr val="C00000"/>
                </a:solidFill>
              </a:rPr>
              <a:t>60% of international students are from these least evangelized, limited access countries.</a:t>
            </a:r>
          </a:p>
          <a:p>
            <a:endParaRPr lang="en-US" b="1" dirty="0">
              <a:solidFill>
                <a:srgbClr val="002060"/>
              </a:solidFill>
            </a:endParaRPr>
          </a:p>
          <a:p>
            <a:pPr marL="0" indent="0">
              <a:buNone/>
            </a:pPr>
            <a:endParaRPr lang="en-US" sz="800" b="1" dirty="0"/>
          </a:p>
          <a:p>
            <a:endParaRPr lang="en-US" b="1" dirty="0"/>
          </a:p>
          <a:p>
            <a:endParaRPr lang="en-US" b="1" dirty="0"/>
          </a:p>
          <a:p>
            <a:pPr marL="0" indent="0">
              <a:buNone/>
            </a:pPr>
            <a:endParaRPr lang="en-US" b="1" dirty="0"/>
          </a:p>
        </p:txBody>
      </p:sp>
    </p:spTree>
    <p:extLst>
      <p:ext uri="{BB962C8B-B14F-4D97-AF65-F5344CB8AC3E}">
        <p14:creationId xmlns:p14="http://schemas.microsoft.com/office/powerpoint/2010/main" val="23203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80">
                                          <p:stCondLst>
                                            <p:cond delay="0"/>
                                          </p:stCondLst>
                                        </p:cTn>
                                        <p:tgtEl>
                                          <p:spTgt spid="3">
                                            <p:txEl>
                                              <p:pRg st="4" end="4"/>
                                            </p:txEl>
                                          </p:spTgt>
                                        </p:tgtEl>
                                      </p:cBhvr>
                                    </p:animEffect>
                                    <p:anim calcmode="lin" valueType="num">
                                      <p:cBhvr>
                                        <p:cTn id="2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4" end="4"/>
                                            </p:txEl>
                                          </p:spTgt>
                                        </p:tgtEl>
                                      </p:cBhvr>
                                      <p:to x="100000" y="60000"/>
                                    </p:animScale>
                                    <p:animScale>
                                      <p:cBhvr>
                                        <p:cTn id="26" dur="166" decel="50000">
                                          <p:stCondLst>
                                            <p:cond delay="676"/>
                                          </p:stCondLst>
                                        </p:cTn>
                                        <p:tgtEl>
                                          <p:spTgt spid="3">
                                            <p:txEl>
                                              <p:pRg st="4" end="4"/>
                                            </p:txEl>
                                          </p:spTgt>
                                        </p:tgtEl>
                                      </p:cBhvr>
                                      <p:to x="100000" y="100000"/>
                                    </p:animScale>
                                    <p:animScale>
                                      <p:cBhvr>
                                        <p:cTn id="27" dur="26">
                                          <p:stCondLst>
                                            <p:cond delay="1312"/>
                                          </p:stCondLst>
                                        </p:cTn>
                                        <p:tgtEl>
                                          <p:spTgt spid="3">
                                            <p:txEl>
                                              <p:pRg st="4" end="4"/>
                                            </p:txEl>
                                          </p:spTgt>
                                        </p:tgtEl>
                                      </p:cBhvr>
                                      <p:to x="100000" y="80000"/>
                                    </p:animScale>
                                    <p:animScale>
                                      <p:cBhvr>
                                        <p:cTn id="28" dur="166" decel="50000">
                                          <p:stCondLst>
                                            <p:cond delay="1338"/>
                                          </p:stCondLst>
                                        </p:cTn>
                                        <p:tgtEl>
                                          <p:spTgt spid="3">
                                            <p:txEl>
                                              <p:pRg st="4" end="4"/>
                                            </p:txEl>
                                          </p:spTgt>
                                        </p:tgtEl>
                                      </p:cBhvr>
                                      <p:to x="100000" y="100000"/>
                                    </p:animScale>
                                    <p:animScale>
                                      <p:cBhvr>
                                        <p:cTn id="29" dur="26">
                                          <p:stCondLst>
                                            <p:cond delay="1642"/>
                                          </p:stCondLst>
                                        </p:cTn>
                                        <p:tgtEl>
                                          <p:spTgt spid="3">
                                            <p:txEl>
                                              <p:pRg st="4" end="4"/>
                                            </p:txEl>
                                          </p:spTgt>
                                        </p:tgtEl>
                                      </p:cBhvr>
                                      <p:to x="100000" y="90000"/>
                                    </p:animScale>
                                    <p:animScale>
                                      <p:cBhvr>
                                        <p:cTn id="30" dur="166" decel="50000">
                                          <p:stCondLst>
                                            <p:cond delay="1668"/>
                                          </p:stCondLst>
                                        </p:cTn>
                                        <p:tgtEl>
                                          <p:spTgt spid="3">
                                            <p:txEl>
                                              <p:pRg st="4" end="4"/>
                                            </p:txEl>
                                          </p:spTgt>
                                        </p:tgtEl>
                                      </p:cBhvr>
                                      <p:to x="100000" y="100000"/>
                                    </p:animScale>
                                    <p:animScale>
                                      <p:cBhvr>
                                        <p:cTn id="31" dur="26">
                                          <p:stCondLst>
                                            <p:cond delay="1808"/>
                                          </p:stCondLst>
                                        </p:cTn>
                                        <p:tgtEl>
                                          <p:spTgt spid="3">
                                            <p:txEl>
                                              <p:pRg st="4" end="4"/>
                                            </p:txEl>
                                          </p:spTgt>
                                        </p:tgtEl>
                                      </p:cBhvr>
                                      <p:to x="100000" y="95000"/>
                                    </p:animScale>
                                    <p:animScale>
                                      <p:cBhvr>
                                        <p:cTn id="3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648200"/>
            <a:ext cx="3429000" cy="930348"/>
          </a:xfrm>
          <a:prstGeom prst="rect">
            <a:avLst/>
          </a:prstGeom>
        </p:spPr>
      </p:pic>
      <p:sp>
        <p:nvSpPr>
          <p:cNvPr id="8" name="Title 7">
            <a:extLst>
              <a:ext uri="{FF2B5EF4-FFF2-40B4-BE49-F238E27FC236}">
                <a16:creationId xmlns:a16="http://schemas.microsoft.com/office/drawing/2014/main" id="{1186C162-31A8-466A-A7CF-EECD7D7D7B18}"/>
              </a:ext>
            </a:extLst>
          </p:cNvPr>
          <p:cNvSpPr>
            <a:spLocks noGrp="1"/>
          </p:cNvSpPr>
          <p:nvPr>
            <p:ph type="title"/>
          </p:nvPr>
        </p:nvSpPr>
        <p:spPr>
          <a:xfrm>
            <a:off x="609599" y="609600"/>
            <a:ext cx="6347713" cy="2209800"/>
          </a:xfrm>
        </p:spPr>
        <p:txBody>
          <a:bodyPr/>
          <a:lstStyle/>
          <a:p>
            <a:r>
              <a:rPr lang="en-US" b="1" dirty="0">
                <a:solidFill>
                  <a:schemeClr val="tx1"/>
                </a:solidFill>
              </a:rPr>
              <a:t>Personalize with information about your ISI ministry . . .</a:t>
            </a:r>
          </a:p>
        </p:txBody>
      </p:sp>
    </p:spTree>
    <p:extLst>
      <p:ext uri="{BB962C8B-B14F-4D97-AF65-F5344CB8AC3E}">
        <p14:creationId xmlns:p14="http://schemas.microsoft.com/office/powerpoint/2010/main" val="1382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98445"/>
            <a:ext cx="3836575" cy="1311664"/>
          </a:xfrm>
        </p:spPr>
        <p:txBody>
          <a:bodyPr>
            <a:normAutofit/>
          </a:bodyPr>
          <a:lstStyle/>
          <a:p>
            <a:pPr>
              <a:lnSpc>
                <a:spcPct val="90000"/>
              </a:lnSpc>
            </a:pPr>
            <a:r>
              <a:rPr lang="en-US" b="1" dirty="0">
                <a:solidFill>
                  <a:srgbClr val="000000"/>
                </a:solidFill>
              </a:rPr>
              <a:t>Do you know? </a:t>
            </a:r>
          </a:p>
        </p:txBody>
      </p:sp>
      <p:sp>
        <p:nvSpPr>
          <p:cNvPr id="3" name="Content Placeholder 2"/>
          <p:cNvSpPr>
            <a:spLocks noGrp="1"/>
          </p:cNvSpPr>
          <p:nvPr>
            <p:ph idx="1"/>
          </p:nvPr>
        </p:nvSpPr>
        <p:spPr>
          <a:xfrm>
            <a:off x="971550" y="2298768"/>
            <a:ext cx="3752850" cy="2860573"/>
          </a:xfrm>
        </p:spPr>
        <p:txBody>
          <a:bodyPr anchor="ctr">
            <a:normAutofit/>
          </a:bodyPr>
          <a:lstStyle/>
          <a:p>
            <a:pPr marL="0" indent="0">
              <a:buNone/>
            </a:pPr>
            <a:r>
              <a:rPr lang="en-US" sz="2400" b="1" dirty="0">
                <a:solidFill>
                  <a:srgbClr val="002060"/>
                </a:solidFill>
              </a:rPr>
              <a:t>Nearly half the world’s heads of state were at one time international students in the US, including Jordan’s King Abdullah II.  </a:t>
            </a:r>
          </a:p>
          <a:p>
            <a:pPr marL="0" indent="0">
              <a:buNone/>
            </a:pPr>
            <a:endParaRPr lang="en-US" sz="1700" b="1" dirty="0">
              <a:solidFill>
                <a:srgbClr val="000000"/>
              </a:solidFill>
            </a:endParaRPr>
          </a:p>
        </p:txBody>
      </p:sp>
      <p:pic>
        <p:nvPicPr>
          <p:cNvPr id="4" name="Picture 3">
            <a:extLst>
              <a:ext uri="{FF2B5EF4-FFF2-40B4-BE49-F238E27FC236}">
                <a16:creationId xmlns:a16="http://schemas.microsoft.com/office/drawing/2014/main" id="{8E4C746E-CC3F-53AC-20C2-2C5803707840}"/>
              </a:ext>
            </a:extLst>
          </p:cNvPr>
          <p:cNvPicPr>
            <a:picLocks noChangeAspect="1"/>
          </p:cNvPicPr>
          <p:nvPr/>
        </p:nvPicPr>
        <p:blipFill rotWithShape="1">
          <a:blip r:embed="rId2"/>
          <a:srcRect l="12500" t="5555" r="11111"/>
          <a:stretch/>
        </p:blipFill>
        <p:spPr>
          <a:xfrm>
            <a:off x="4876800" y="1828800"/>
            <a:ext cx="2605426" cy="4026568"/>
          </a:xfrm>
          <a:prstGeom prst="rect">
            <a:avLst/>
          </a:prstGeom>
        </p:spPr>
      </p:pic>
    </p:spTree>
    <p:extLst>
      <p:ext uri="{BB962C8B-B14F-4D97-AF65-F5344CB8AC3E}">
        <p14:creationId xmlns:p14="http://schemas.microsoft.com/office/powerpoint/2010/main" val="28834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Traditional Missions Model</a:t>
            </a:r>
            <a:br>
              <a:rPr lang="en-US" b="1" dirty="0">
                <a:solidFill>
                  <a:schemeClr val="tx1"/>
                </a:solidFill>
              </a:rPr>
            </a:br>
            <a:r>
              <a:rPr lang="en-US" sz="2800" i="1" dirty="0">
                <a:solidFill>
                  <a:srgbClr val="0070C0"/>
                </a:solidFill>
              </a:rPr>
              <a:t>We go there</a:t>
            </a:r>
            <a:endParaRPr lang="en-US" i="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609599" y="1949649"/>
            <a:ext cx="6768705" cy="3384352"/>
          </a:xfrm>
          <a:prstGeom prst="rect">
            <a:avLst/>
          </a:prstGeom>
        </p:spPr>
      </p:pic>
      <p:cxnSp>
        <p:nvCxnSpPr>
          <p:cNvPr id="6" name="Straight Arrow Connector 5"/>
          <p:cNvCxnSpPr>
            <a:cxnSpLocks/>
          </p:cNvCxnSpPr>
          <p:nvPr/>
        </p:nvCxnSpPr>
        <p:spPr>
          <a:xfrm>
            <a:off x="2057400" y="3505200"/>
            <a:ext cx="3657600" cy="192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2057400" y="3505200"/>
            <a:ext cx="3200400" cy="266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057400" y="3505200"/>
            <a:ext cx="762000" cy="9093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88672" y="3552389"/>
            <a:ext cx="3429000" cy="45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057400" y="3505200"/>
            <a:ext cx="2375972" cy="533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2057400" y="3124200"/>
            <a:ext cx="2286000" cy="381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8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Missions Model – Part 1</a:t>
            </a:r>
            <a:br>
              <a:rPr lang="en-US" b="1" dirty="0">
                <a:solidFill>
                  <a:schemeClr val="tx1"/>
                </a:solidFill>
              </a:rPr>
            </a:br>
            <a:r>
              <a:rPr lang="en-US" sz="2800" i="1" dirty="0">
                <a:solidFill>
                  <a:srgbClr val="0070C0"/>
                </a:solidFill>
              </a:rPr>
              <a:t>They come here</a:t>
            </a:r>
            <a:endParaRPr lang="en-US"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838200" y="1752600"/>
            <a:ext cx="6551611" cy="3352006"/>
          </a:xfrm>
          <a:prstGeom prst="rect">
            <a:avLst/>
          </a:prstGeom>
        </p:spPr>
      </p:pic>
      <p:cxnSp>
        <p:nvCxnSpPr>
          <p:cNvPr id="6" name="Straight Arrow Connector 5"/>
          <p:cNvCxnSpPr>
            <a:cxnSpLocks/>
          </p:cNvCxnSpPr>
          <p:nvPr/>
        </p:nvCxnSpPr>
        <p:spPr>
          <a:xfrm flipH="1" flipV="1">
            <a:off x="2209800" y="3183136"/>
            <a:ext cx="3543297" cy="1356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flipV="1">
            <a:off x="1981200" y="3219370"/>
            <a:ext cx="3429000" cy="3107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flipV="1">
            <a:off x="1905000" y="3209480"/>
            <a:ext cx="838200" cy="1146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2362200" y="2971800"/>
            <a:ext cx="2057400" cy="240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2133600" y="3265090"/>
            <a:ext cx="3962402" cy="1002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flipV="1">
            <a:off x="2209800" y="3364487"/>
            <a:ext cx="2209800" cy="8588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9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ISI Missions Model – Part 2</a:t>
            </a:r>
            <a:br>
              <a:rPr lang="en-US" b="1" dirty="0">
                <a:solidFill>
                  <a:schemeClr val="tx1"/>
                </a:solidFill>
              </a:rPr>
            </a:br>
            <a:r>
              <a:rPr lang="en-US" sz="2800" i="1" dirty="0">
                <a:solidFill>
                  <a:srgbClr val="0070C0"/>
                </a:solidFill>
              </a:rPr>
              <a:t>They go as missionaries to their homes</a:t>
            </a:r>
            <a:endParaRPr lang="en-US"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365761" y="1828800"/>
            <a:ext cx="6934200" cy="3467099"/>
          </a:xfrm>
          <a:prstGeom prst="rect">
            <a:avLst/>
          </a:prstGeom>
        </p:spPr>
      </p:pic>
      <p:cxnSp>
        <p:nvCxnSpPr>
          <p:cNvPr id="6" name="Straight Arrow Connector 5"/>
          <p:cNvCxnSpPr>
            <a:cxnSpLocks/>
          </p:cNvCxnSpPr>
          <p:nvPr/>
        </p:nvCxnSpPr>
        <p:spPr>
          <a:xfrm>
            <a:off x="1752600" y="3276600"/>
            <a:ext cx="3810000" cy="152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1752600" y="3314700"/>
            <a:ext cx="34290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1752600" y="3276600"/>
            <a:ext cx="762000" cy="1066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1752600" y="3314700"/>
            <a:ext cx="2514600"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828799" y="3314700"/>
            <a:ext cx="4038601" cy="647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1752600" y="3048000"/>
            <a:ext cx="251460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48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Missions Model – Part 3</a:t>
            </a:r>
            <a:br>
              <a:rPr lang="en-US" b="1" dirty="0">
                <a:solidFill>
                  <a:schemeClr val="tx1"/>
                </a:solidFill>
              </a:rPr>
            </a:br>
            <a:r>
              <a:rPr lang="en-US" sz="2800" i="1" dirty="0">
                <a:solidFill>
                  <a:srgbClr val="0070C0"/>
                </a:solidFill>
              </a:rPr>
              <a:t>We visit returnees to encourage them</a:t>
            </a:r>
            <a:endParaRPr lang="en-US"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325277" y="1981200"/>
            <a:ext cx="7066123" cy="3479800"/>
          </a:xfrm>
          <a:prstGeom prst="rect">
            <a:avLst/>
          </a:prstGeom>
        </p:spPr>
      </p:pic>
      <p:cxnSp>
        <p:nvCxnSpPr>
          <p:cNvPr id="6" name="Straight Arrow Connector 5"/>
          <p:cNvCxnSpPr>
            <a:cxnSpLocks/>
            <a:endCxn id="5" idx="1"/>
          </p:cNvCxnSpPr>
          <p:nvPr/>
        </p:nvCxnSpPr>
        <p:spPr>
          <a:xfrm>
            <a:off x="1921074" y="3479799"/>
            <a:ext cx="3793926" cy="1274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endCxn id="13" idx="1"/>
          </p:cNvCxnSpPr>
          <p:nvPr/>
        </p:nvCxnSpPr>
        <p:spPr>
          <a:xfrm>
            <a:off x="2057400" y="3505200"/>
            <a:ext cx="3009900" cy="3121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600200" y="3429000"/>
            <a:ext cx="3893910" cy="6418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15000" y="3422610"/>
            <a:ext cx="1905000" cy="369332"/>
          </a:xfrm>
          <a:prstGeom prst="rect">
            <a:avLst/>
          </a:prstGeom>
          <a:noFill/>
        </p:spPr>
        <p:txBody>
          <a:bodyPr wrap="square" rtlCol="0">
            <a:spAutoFit/>
          </a:bodyPr>
          <a:lstStyle/>
          <a:p>
            <a:r>
              <a:rPr lang="en-US" dirty="0"/>
              <a:t>Hong Kong 2011</a:t>
            </a:r>
          </a:p>
        </p:txBody>
      </p:sp>
      <p:sp>
        <p:nvSpPr>
          <p:cNvPr id="7" name="TextBox 6"/>
          <p:cNvSpPr txBox="1"/>
          <p:nvPr/>
        </p:nvSpPr>
        <p:spPr>
          <a:xfrm>
            <a:off x="5148470" y="3982204"/>
            <a:ext cx="2362200" cy="369332"/>
          </a:xfrm>
          <a:prstGeom prst="rect">
            <a:avLst/>
          </a:prstGeom>
          <a:noFill/>
        </p:spPr>
        <p:txBody>
          <a:bodyPr wrap="square" rtlCol="0">
            <a:spAutoFit/>
          </a:bodyPr>
          <a:lstStyle/>
          <a:p>
            <a:r>
              <a:rPr lang="en-US" dirty="0"/>
              <a:t>Singapore 2017,2023</a:t>
            </a:r>
          </a:p>
        </p:txBody>
      </p:sp>
      <p:sp>
        <p:nvSpPr>
          <p:cNvPr id="13" name="TextBox 12"/>
          <p:cNvSpPr txBox="1"/>
          <p:nvPr/>
        </p:nvSpPr>
        <p:spPr>
          <a:xfrm>
            <a:off x="5067300" y="3632676"/>
            <a:ext cx="1714500" cy="369332"/>
          </a:xfrm>
          <a:prstGeom prst="rect">
            <a:avLst/>
          </a:prstGeom>
          <a:noFill/>
        </p:spPr>
        <p:txBody>
          <a:bodyPr wrap="square" rtlCol="0">
            <a:spAutoFit/>
          </a:bodyPr>
          <a:lstStyle/>
          <a:p>
            <a:r>
              <a:rPr lang="en-US" dirty="0"/>
              <a:t>Goa 2015</a:t>
            </a:r>
          </a:p>
        </p:txBody>
      </p:sp>
    </p:spTree>
    <p:extLst>
      <p:ext uri="{BB962C8B-B14F-4D97-AF65-F5344CB8AC3E}">
        <p14:creationId xmlns:p14="http://schemas.microsoft.com/office/powerpoint/2010/main" val="23944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295400"/>
          </a:xfrm>
        </p:spPr>
        <p:txBody>
          <a:bodyPr>
            <a:noAutofit/>
          </a:bodyPr>
          <a:lstStyle/>
          <a:p>
            <a:pPr>
              <a:lnSpc>
                <a:spcPct val="90000"/>
              </a:lnSpc>
            </a:pPr>
            <a:r>
              <a:rPr lang="en-US" sz="2800" b="1" dirty="0">
                <a:solidFill>
                  <a:schemeClr val="tx1"/>
                </a:solidFill>
              </a:rPr>
              <a:t>How effective is ministry to international students?</a:t>
            </a:r>
          </a:p>
        </p:txBody>
      </p:sp>
      <p:sp>
        <p:nvSpPr>
          <p:cNvPr id="14" name="Content Placeholder 13">
            <a:extLst>
              <a:ext uri="{FF2B5EF4-FFF2-40B4-BE49-F238E27FC236}">
                <a16:creationId xmlns:a16="http://schemas.microsoft.com/office/drawing/2014/main" id="{8B8ECB0A-28CC-412F-874C-E18D2A866AA8}"/>
              </a:ext>
            </a:extLst>
          </p:cNvPr>
          <p:cNvSpPr>
            <a:spLocks noGrp="1"/>
          </p:cNvSpPr>
          <p:nvPr>
            <p:ph idx="1"/>
          </p:nvPr>
        </p:nvSpPr>
        <p:spPr>
          <a:xfrm>
            <a:off x="3657600" y="2672080"/>
            <a:ext cx="4046200" cy="3581400"/>
          </a:xfrm>
        </p:spPr>
        <p:txBody>
          <a:bodyPr>
            <a:normAutofit/>
          </a:bodyPr>
          <a:lstStyle/>
          <a:p>
            <a:r>
              <a:rPr lang="en-US" sz="2000" b="1" dirty="0">
                <a:solidFill>
                  <a:srgbClr val="002060"/>
                </a:solidFill>
              </a:rPr>
              <a:t>“From the standpoint of world evangelism, I believe that this approach of introducing internationals to Christ is one of the most important missionary movements in the world today.”</a:t>
            </a:r>
          </a:p>
          <a:p>
            <a:pPr marL="0" indent="0">
              <a:buNone/>
            </a:pPr>
            <a:r>
              <a:rPr lang="en-US" dirty="0">
                <a:solidFill>
                  <a:srgbClr val="002060"/>
                </a:solidFill>
              </a:rPr>
              <a:t> 			</a:t>
            </a:r>
            <a:r>
              <a:rPr lang="en-US" b="1" dirty="0">
                <a:solidFill>
                  <a:srgbClr val="002060"/>
                </a:solidFill>
              </a:rPr>
              <a:t>--Billy Graham</a:t>
            </a:r>
            <a:endParaRPr lang="en-US" dirty="0">
              <a:solidFill>
                <a:srgbClr val="002060"/>
              </a:solidFill>
            </a:endParaRPr>
          </a:p>
          <a:p>
            <a:endParaRPr lang="en-US" dirty="0"/>
          </a:p>
        </p:txBody>
      </p:sp>
      <p:pic>
        <p:nvPicPr>
          <p:cNvPr id="10" name="Content Placeholder 9">
            <a:extLst>
              <a:ext uri="{FF2B5EF4-FFF2-40B4-BE49-F238E27FC236}">
                <a16:creationId xmlns:a16="http://schemas.microsoft.com/office/drawing/2014/main" id="{E1F5B536-6B5D-436E-AFD0-CA688E8A45D8}"/>
              </a:ext>
            </a:extLst>
          </p:cNvPr>
          <p:cNvPicPr>
            <a:picLocks noChangeAspect="1"/>
          </p:cNvPicPr>
          <p:nvPr/>
        </p:nvPicPr>
        <p:blipFill rotWithShape="1">
          <a:blip r:embed="rId2"/>
          <a:srcRect l="10368" r="10703"/>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7" name="Isosceles Triangle 1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759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752600"/>
          </a:xfrm>
        </p:spPr>
        <p:txBody>
          <a:bodyPr>
            <a:normAutofit fontScale="90000"/>
          </a:bodyPr>
          <a:lstStyle/>
          <a:p>
            <a:r>
              <a:rPr lang="en-US" sz="2800" b="1" dirty="0">
                <a:solidFill>
                  <a:schemeClr val="tx1"/>
                </a:solidFill>
              </a:rPr>
              <a:t>ISI’s goal is for every international student to be won to Christ and discipled to return as a Harvest worker to his or her home country. These workers . . .</a:t>
            </a:r>
          </a:p>
        </p:txBody>
      </p:sp>
      <p:sp>
        <p:nvSpPr>
          <p:cNvPr id="3" name="Content Placeholder 2"/>
          <p:cNvSpPr>
            <a:spLocks noGrp="1"/>
          </p:cNvSpPr>
          <p:nvPr>
            <p:ph idx="1"/>
          </p:nvPr>
        </p:nvSpPr>
        <p:spPr>
          <a:xfrm>
            <a:off x="766354" y="1981200"/>
            <a:ext cx="8377646" cy="3810000"/>
          </a:xfrm>
        </p:spPr>
        <p:txBody>
          <a:bodyPr>
            <a:normAutofit/>
          </a:bodyPr>
          <a:lstStyle/>
          <a:p>
            <a:pPr>
              <a:buSzPct val="100000"/>
              <a:buFont typeface="Wingdings" panose="05000000000000000000" pitchFamily="2" charset="2"/>
              <a:buChar char="§"/>
            </a:pPr>
            <a:endParaRPr lang="en-US" b="1" dirty="0">
              <a:solidFill>
                <a:srgbClr val="FF0000"/>
              </a:solidFill>
            </a:endParaRPr>
          </a:p>
          <a:p>
            <a:r>
              <a:rPr lang="en-US" sz="2200" b="1" dirty="0">
                <a:solidFill>
                  <a:srgbClr val="002060"/>
                </a:solidFill>
              </a:rPr>
              <a:t>Do not have to raise support </a:t>
            </a:r>
          </a:p>
          <a:p>
            <a:r>
              <a:rPr lang="en-US" sz="2200" b="1" dirty="0">
                <a:solidFill>
                  <a:srgbClr val="002060"/>
                </a:solidFill>
              </a:rPr>
              <a:t>Do not have to secure a resident visa</a:t>
            </a:r>
          </a:p>
          <a:p>
            <a:r>
              <a:rPr lang="en-US" sz="2200" b="1" dirty="0">
                <a:solidFill>
                  <a:srgbClr val="002060"/>
                </a:solidFill>
              </a:rPr>
              <a:t>Are often returning to the least reached countries</a:t>
            </a:r>
          </a:p>
          <a:p>
            <a:r>
              <a:rPr lang="en-US" sz="2200" b="1" dirty="0">
                <a:solidFill>
                  <a:srgbClr val="002060"/>
                </a:solidFill>
              </a:rPr>
              <a:t>Are often returning to closed countries</a:t>
            </a:r>
          </a:p>
          <a:p>
            <a:r>
              <a:rPr lang="en-US" sz="2200" b="1" dirty="0">
                <a:solidFill>
                  <a:srgbClr val="002060"/>
                </a:solidFill>
              </a:rPr>
              <a:t>Already know the language and culture</a:t>
            </a:r>
          </a:p>
          <a:p>
            <a:r>
              <a:rPr lang="en-US" sz="2200" b="1" dirty="0">
                <a:solidFill>
                  <a:srgbClr val="002060"/>
                </a:solidFill>
              </a:rPr>
              <a:t>Already have a network of relationships.</a:t>
            </a:r>
          </a:p>
        </p:txBody>
      </p:sp>
    </p:spTree>
    <p:extLst>
      <p:ext uri="{BB962C8B-B14F-4D97-AF65-F5344CB8AC3E}">
        <p14:creationId xmlns:p14="http://schemas.microsoft.com/office/powerpoint/2010/main" val="11495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So how did all this begin?</a:t>
            </a:r>
          </a:p>
        </p:txBody>
      </p:sp>
      <p:sp>
        <p:nvSpPr>
          <p:cNvPr id="3" name="Content Placeholder 2"/>
          <p:cNvSpPr>
            <a:spLocks noGrp="1"/>
          </p:cNvSpPr>
          <p:nvPr>
            <p:ph idx="1"/>
          </p:nvPr>
        </p:nvSpPr>
        <p:spPr>
          <a:xfrm>
            <a:off x="609599" y="1371600"/>
            <a:ext cx="7162799" cy="4876800"/>
          </a:xfrm>
        </p:spPr>
        <p:txBody>
          <a:bodyPr>
            <a:normAutofit/>
          </a:bodyPr>
          <a:lstStyle/>
          <a:p>
            <a:pPr marL="0" indent="0">
              <a:buNone/>
            </a:pPr>
            <a:r>
              <a:rPr lang="en-US" sz="2000" b="1" dirty="0">
                <a:solidFill>
                  <a:srgbClr val="002060"/>
                </a:solidFill>
              </a:rPr>
              <a:t>In 1951, Dawson Trotman, founder of The Navigators, spoke with Bob Finley about an outreach to foreign students arriving to study in the US.  </a:t>
            </a:r>
          </a:p>
          <a:p>
            <a:pPr marL="0" indent="0">
              <a:buNone/>
            </a:pPr>
            <a:r>
              <a:rPr lang="en-US" b="1" dirty="0">
                <a:solidFill>
                  <a:srgbClr val="002060"/>
                </a:solidFill>
              </a:rPr>
              <a:t>	</a:t>
            </a:r>
          </a:p>
          <a:p>
            <a:pPr marL="0" indent="0">
              <a:buNone/>
            </a:pPr>
            <a:endParaRPr lang="en-US" b="1" dirty="0">
              <a:solidFill>
                <a:srgbClr val="002060"/>
              </a:solidFill>
            </a:endParaRPr>
          </a:p>
          <a:p>
            <a:pPr marL="0" indent="0">
              <a:buNone/>
            </a:pPr>
            <a:r>
              <a:rPr lang="en-US" b="1" dirty="0">
                <a:solidFill>
                  <a:srgbClr val="002060"/>
                </a:solidFill>
              </a:rPr>
              <a:t>	</a:t>
            </a:r>
          </a:p>
          <a:p>
            <a:pPr marL="0" indent="0">
              <a:buNone/>
            </a:pPr>
            <a:endParaRPr lang="en-US" b="1" dirty="0">
              <a:solidFill>
                <a:srgbClr val="002060"/>
              </a:solidFill>
            </a:endParaRPr>
          </a:p>
          <a:p>
            <a:pPr marL="0" indent="0">
              <a:buNone/>
            </a:pPr>
            <a:endParaRPr lang="en-US" b="1" dirty="0">
              <a:solidFill>
                <a:srgbClr val="002060"/>
              </a:solidFill>
            </a:endParaRPr>
          </a:p>
          <a:p>
            <a:pPr marL="0" indent="0">
              <a:buNone/>
            </a:pPr>
            <a:endParaRPr lang="en-US" b="1" dirty="0"/>
          </a:p>
          <a:p>
            <a:pPr marL="0" indent="0">
              <a:buNone/>
            </a:pPr>
            <a:r>
              <a:rPr lang="en-US" sz="2000" b="1" dirty="0">
                <a:solidFill>
                  <a:srgbClr val="002060"/>
                </a:solidFill>
              </a:rPr>
              <a:t>Soon, others joined Bob Finley in the work and ISI was founded in 1953.</a:t>
            </a:r>
          </a:p>
          <a:p>
            <a:pPr marL="0" indent="0">
              <a:buNone/>
            </a:pPr>
            <a:r>
              <a:rPr lang="en-US" b="1" dirty="0">
                <a:solidFill>
                  <a:srgbClr val="002060"/>
                </a:solidFill>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590800"/>
            <a:ext cx="1516856" cy="2133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255" y="2585278"/>
            <a:ext cx="1676400" cy="2139122"/>
          </a:xfrm>
          <a:prstGeom prst="rect">
            <a:avLst/>
          </a:prstGeom>
        </p:spPr>
      </p:pic>
    </p:spTree>
    <p:extLst>
      <p:ext uri="{BB962C8B-B14F-4D97-AF65-F5344CB8AC3E}">
        <p14:creationId xmlns:p14="http://schemas.microsoft.com/office/powerpoint/2010/main" val="26288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B32489770AB849BD8919B4BFC7C9F3" ma:contentTypeVersion="2" ma:contentTypeDescription="Create a new document." ma:contentTypeScope="" ma:versionID="f427a175267dcfd19dacfba4d10a5f9f">
  <xsd:schema xmlns:xsd="http://www.w3.org/2001/XMLSchema" xmlns:xs="http://www.w3.org/2001/XMLSchema" xmlns:p="http://schemas.microsoft.com/office/2006/metadata/properties" xmlns:ns2="b3321307-c2d5-443d-ab45-b3a39da12114" targetNamespace="http://schemas.microsoft.com/office/2006/metadata/properties" ma:root="true" ma:fieldsID="3c3859cbcd9880858595f9b154d05540" ns2:_="">
    <xsd:import namespace="b3321307-c2d5-443d-ab45-b3a39da1211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21307-c2d5-443d-ab45-b3a39da121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E0D05B-A463-4EE7-950C-BCD9B7EC0C4D}">
  <ds:schemaRefs>
    <ds:schemaRef ds:uri="http://schemas.microsoft.com/sharepoint/v3/contenttype/forms"/>
  </ds:schemaRefs>
</ds:datastoreItem>
</file>

<file path=customXml/itemProps2.xml><?xml version="1.0" encoding="utf-8"?>
<ds:datastoreItem xmlns:ds="http://schemas.openxmlformats.org/officeDocument/2006/customXml" ds:itemID="{596BA6C8-8300-449C-BC95-8E5BD8A4AD3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b3321307-c2d5-443d-ab45-b3a39da12114"/>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D8BE96-449F-4386-A2C7-73607B463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21307-c2d5-443d-ab45-b3a39da12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1596</TotalTime>
  <Words>457</Words>
  <Application>Microsoft Office PowerPoint</Application>
  <PresentationFormat>On-screen Show (4:3)</PresentationFormat>
  <Paragraphs>58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 Reaching the World at Your Doorstep</vt:lpstr>
      <vt:lpstr>Do you know? </vt:lpstr>
      <vt:lpstr>Traditional Missions Model We go there</vt:lpstr>
      <vt:lpstr>ISI Missions Model – Part 1 They come here</vt:lpstr>
      <vt:lpstr>ISI Missions Model – Part 2 They go as missionaries to their homes</vt:lpstr>
      <vt:lpstr>ISI Missions Model – Part 3 We visit returnees to encourage them</vt:lpstr>
      <vt:lpstr>How effective is ministry to international students?</vt:lpstr>
      <vt:lpstr>ISI’s goal is for every international student to be won to Christ and discipled to return as a Harvest worker to his or her home country. These workers . . .</vt:lpstr>
      <vt:lpstr>So how did all this begin?</vt:lpstr>
      <vt:lpstr>ISI Exists to . . .</vt:lpstr>
      <vt:lpstr> Today . . .</vt:lpstr>
      <vt:lpstr>The 10/40 Window*</vt:lpstr>
      <vt:lpstr>The 10/40 Window and International Students</vt:lpstr>
      <vt:lpstr>Personalize with information about your ISI ministry . . .</vt:lpstr>
    </vt:vector>
  </TitlesOfParts>
  <Company>Entrust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Townsend</dc:creator>
  <cp:lastModifiedBy>Jeff Townsend</cp:lastModifiedBy>
  <cp:revision>280</cp:revision>
  <cp:lastPrinted>2017-05-03T16:50:11Z</cp:lastPrinted>
  <dcterms:created xsi:type="dcterms:W3CDTF">2014-09-25T13:44:45Z</dcterms:created>
  <dcterms:modified xsi:type="dcterms:W3CDTF">2024-02-28T15:03:35Z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0x01010070B32489770AB849BD8919B4BFC7C9F3</vt:lpwstr>
  </property>
</Properties>
</file>