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sldIdLst>
    <p:sldId id="256" r:id="rId2"/>
    <p:sldId id="263" r:id="rId3"/>
    <p:sldId id="275" r:id="rId4"/>
    <p:sldId id="258" r:id="rId5"/>
    <p:sldId id="259" r:id="rId6"/>
    <p:sldId id="260" r:id="rId7"/>
    <p:sldId id="261" r:id="rId8"/>
    <p:sldId id="264" r:id="rId9"/>
    <p:sldId id="265" r:id="rId10"/>
    <p:sldId id="266" r:id="rId11"/>
    <p:sldId id="267" r:id="rId12"/>
    <p:sldId id="280" r:id="rId13"/>
    <p:sldId id="269" r:id="rId14"/>
    <p:sldId id="277" r:id="rId15"/>
    <p:sldId id="270" r:id="rId16"/>
    <p:sldId id="271" r:id="rId17"/>
    <p:sldId id="272" r:id="rId18"/>
    <p:sldId id="273" r:id="rId19"/>
    <p:sldId id="279"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63" d="100"/>
          <a:sy n="63" d="100"/>
        </p:scale>
        <p:origin x="12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ECA57280-5E19-4744-AB36-AF5A40E656A0}"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745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A57280-5E19-4744-AB36-AF5A40E656A0}" type="slidenum">
              <a:rPr lang="en-US" smtClean="0"/>
              <a:t>‹#›</a:t>
            </a:fld>
            <a:endParaRPr lang="en-US" dirty="0"/>
          </a:p>
        </p:txBody>
      </p:sp>
    </p:spTree>
    <p:extLst>
      <p:ext uri="{BB962C8B-B14F-4D97-AF65-F5344CB8AC3E}">
        <p14:creationId xmlns:p14="http://schemas.microsoft.com/office/powerpoint/2010/main" val="140480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A57280-5E19-4744-AB36-AF5A40E656A0}"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048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A57280-5E19-4744-AB36-AF5A40E656A0}"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828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A57280-5E19-4744-AB36-AF5A40E656A0}"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527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A57280-5E19-4744-AB36-AF5A40E656A0}"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366280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A57280-5E19-4744-AB36-AF5A40E656A0}" type="slidenum">
              <a:rPr lang="en-US" smtClean="0"/>
              <a:t>‹#›</a:t>
            </a:fld>
            <a:endParaRPr lang="en-US" dirty="0"/>
          </a:p>
        </p:txBody>
      </p:sp>
    </p:spTree>
    <p:extLst>
      <p:ext uri="{BB962C8B-B14F-4D97-AF65-F5344CB8AC3E}">
        <p14:creationId xmlns:p14="http://schemas.microsoft.com/office/powerpoint/2010/main" val="282993525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A57280-5E19-4744-AB36-AF5A40E656A0}" type="slidenum">
              <a:rPr lang="en-US" smtClean="0"/>
              <a:t>‹#›</a:t>
            </a:fld>
            <a:endParaRPr lang="en-US" dirty="0"/>
          </a:p>
        </p:txBody>
      </p:sp>
    </p:spTree>
    <p:extLst>
      <p:ext uri="{BB962C8B-B14F-4D97-AF65-F5344CB8AC3E}">
        <p14:creationId xmlns:p14="http://schemas.microsoft.com/office/powerpoint/2010/main" val="3892121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A57280-5E19-4744-AB36-AF5A40E656A0}" type="slidenum">
              <a:rPr lang="en-US" smtClean="0"/>
              <a:t>‹#›</a:t>
            </a:fld>
            <a:endParaRPr lang="en-US" dirty="0"/>
          </a:p>
        </p:txBody>
      </p:sp>
    </p:spTree>
    <p:extLst>
      <p:ext uri="{BB962C8B-B14F-4D97-AF65-F5344CB8AC3E}">
        <p14:creationId xmlns:p14="http://schemas.microsoft.com/office/powerpoint/2010/main" val="1699182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C15814-94C6-4383-ACFF-C25E62BB7B94}" type="datetimeFigureOut">
              <a:rPr lang="en-US" smtClean="0"/>
              <a:t>3/14/2024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A57280-5E19-4744-AB36-AF5A40E656A0}"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24599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D8C15814-94C6-4383-ACFF-C25E62BB7B94}" type="datetimeFigureOut">
              <a:rPr lang="en-US" smtClean="0"/>
              <a:t>3/14/2024</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ECA57280-5E19-4744-AB36-AF5A40E656A0}"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7073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C15814-94C6-4383-ACFF-C25E62BB7B94}" type="datetimeFigureOut">
              <a:rPr lang="en-US" smtClean="0"/>
              <a:t>3/14/2024</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ECA57280-5E19-4744-AB36-AF5A40E656A0}" type="slidenum">
              <a:rPr lang="en-US" smtClean="0"/>
              <a:t>‹#›</a:t>
            </a:fld>
            <a:endParaRPr lang="en-US" dirty="0"/>
          </a:p>
        </p:txBody>
      </p:sp>
    </p:spTree>
    <p:extLst>
      <p:ext uri="{BB962C8B-B14F-4D97-AF65-F5344CB8AC3E}">
        <p14:creationId xmlns:p14="http://schemas.microsoft.com/office/powerpoint/2010/main" val="284091557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artnershipdevelopment.weebly.com/pd-resource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7222-BCFA-4438-82EF-134CA18CA36D}"/>
              </a:ext>
            </a:extLst>
          </p:cNvPr>
          <p:cNvSpPr>
            <a:spLocks noGrp="1"/>
          </p:cNvSpPr>
          <p:nvPr>
            <p:ph type="ctrTitle"/>
          </p:nvPr>
        </p:nvSpPr>
        <p:spPr>
          <a:xfrm>
            <a:off x="2396319" y="0"/>
            <a:ext cx="5709456" cy="2541431"/>
          </a:xfrm>
        </p:spPr>
        <p:txBody>
          <a:bodyPr>
            <a:normAutofit/>
          </a:bodyPr>
          <a:lstStyle/>
          <a:p>
            <a:r>
              <a:rPr lang="en-US" sz="4400" b="1" dirty="0"/>
              <a:t>Help for your PD Journey</a:t>
            </a:r>
          </a:p>
        </p:txBody>
      </p:sp>
      <p:sp>
        <p:nvSpPr>
          <p:cNvPr id="3" name="Subtitle 2">
            <a:extLst>
              <a:ext uri="{FF2B5EF4-FFF2-40B4-BE49-F238E27FC236}">
                <a16:creationId xmlns:a16="http://schemas.microsoft.com/office/drawing/2014/main" id="{6B05D98C-55C2-4B9F-A0BC-43C177628AF3}"/>
              </a:ext>
            </a:extLst>
          </p:cNvPr>
          <p:cNvSpPr>
            <a:spLocks noGrp="1"/>
          </p:cNvSpPr>
          <p:nvPr>
            <p:ph type="subTitle" idx="1"/>
          </p:nvPr>
        </p:nvSpPr>
        <p:spPr>
          <a:xfrm>
            <a:off x="2441789" y="3026380"/>
            <a:ext cx="5618515" cy="977621"/>
          </a:xfrm>
        </p:spPr>
        <p:txBody>
          <a:bodyPr>
            <a:normAutofit/>
          </a:bodyPr>
          <a:lstStyle/>
          <a:p>
            <a:r>
              <a:rPr lang="en-US" sz="2000" b="1" dirty="0">
                <a:solidFill>
                  <a:schemeClr val="accent1">
                    <a:lumMod val="75000"/>
                  </a:schemeClr>
                </a:solidFill>
              </a:rPr>
              <a:t>Helping you Reach </a:t>
            </a:r>
            <a:r>
              <a:rPr lang="en-US" sz="2000" b="1" dirty="0">
                <a:solidFill>
                  <a:schemeClr val="accent1">
                    <a:lumMod val="75000"/>
                  </a:schemeClr>
                </a:solidFill>
                <a:latin typeface="Arial" panose="020B0604020202020204" pitchFamily="34" charset="0"/>
                <a:cs typeface="Arial" panose="020B0604020202020204" pitchFamily="34" charset="0"/>
              </a:rPr>
              <a:t>1</a:t>
            </a:r>
            <a:r>
              <a:rPr lang="en-US" sz="2000" b="1" dirty="0">
                <a:solidFill>
                  <a:schemeClr val="accent1">
                    <a:lumMod val="75000"/>
                  </a:schemeClr>
                </a:solidFill>
              </a:rPr>
              <a:t>00%!</a:t>
            </a:r>
          </a:p>
        </p:txBody>
      </p:sp>
    </p:spTree>
    <p:extLst>
      <p:ext uri="{BB962C8B-B14F-4D97-AF65-F5344CB8AC3E}">
        <p14:creationId xmlns:p14="http://schemas.microsoft.com/office/powerpoint/2010/main" val="3821908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F394-B883-4B11-BEA9-E8383233041C}"/>
              </a:ext>
            </a:extLst>
          </p:cNvPr>
          <p:cNvSpPr>
            <a:spLocks noGrp="1"/>
          </p:cNvSpPr>
          <p:nvPr>
            <p:ph type="title"/>
          </p:nvPr>
        </p:nvSpPr>
        <p:spPr/>
        <p:txBody>
          <a:bodyPr/>
          <a:lstStyle/>
          <a:p>
            <a:r>
              <a:rPr lang="en-US" b="1" dirty="0"/>
              <a:t>FTM Procedure</a:t>
            </a:r>
          </a:p>
        </p:txBody>
      </p:sp>
      <p:sp>
        <p:nvSpPr>
          <p:cNvPr id="3" name="Content Placeholder 2">
            <a:extLst>
              <a:ext uri="{FF2B5EF4-FFF2-40B4-BE49-F238E27FC236}">
                <a16:creationId xmlns:a16="http://schemas.microsoft.com/office/drawing/2014/main" id="{5BF78E4E-67E6-4B92-A140-94C98FACB3C1}"/>
              </a:ext>
            </a:extLst>
          </p:cNvPr>
          <p:cNvSpPr>
            <a:spLocks noGrp="1"/>
          </p:cNvSpPr>
          <p:nvPr>
            <p:ph idx="1"/>
          </p:nvPr>
        </p:nvSpPr>
        <p:spPr>
          <a:xfrm>
            <a:off x="1443491" y="1871365"/>
            <a:ext cx="7549434" cy="4182115"/>
          </a:xfrm>
        </p:spPr>
        <p:txBody>
          <a:bodyPr>
            <a:normAutofit/>
          </a:bodyPr>
          <a:lstStyle/>
          <a:p>
            <a:r>
              <a:rPr lang="en-US" b="1" dirty="0"/>
              <a:t>Person being coached sends FTM (as a Word document attachment NOT a cloud attachment) to</a:t>
            </a:r>
            <a:r>
              <a:rPr lang="en-US" b="1" i="1" dirty="0"/>
              <a:t> only</a:t>
            </a:r>
            <a:r>
              <a:rPr lang="en-US" b="1" dirty="0"/>
              <a:t> the PD Coach on the Monday it is due.  </a:t>
            </a:r>
          </a:p>
          <a:p>
            <a:r>
              <a:rPr lang="en-US" b="1" dirty="0">
                <a:highlight>
                  <a:srgbClr val="FFFF00"/>
                </a:highlight>
              </a:rPr>
              <a:t>First FTM report due to your PD Coach </a:t>
            </a:r>
            <a:r>
              <a:rPr lang="en-US" b="1" dirty="0">
                <a:solidFill>
                  <a:srgbClr val="7030A0"/>
                </a:solidFill>
                <a:highlight>
                  <a:srgbClr val="FFFF00"/>
                </a:highlight>
              </a:rPr>
              <a:t>4-8-24. </a:t>
            </a:r>
          </a:p>
          <a:p>
            <a:r>
              <a:rPr lang="en-US" b="1" dirty="0"/>
              <a:t>PD Coach adds comments and sends back to person being coached with copies to the DFD, CFD, RFD, local supervisor, and local Accountability Partner.</a:t>
            </a:r>
          </a:p>
          <a:p>
            <a:r>
              <a:rPr lang="en-US" b="1" dirty="0"/>
              <a:t>After the DFD/CFD has reviewed the FTM, he/she may also comment back to the person being coached with a copy to the PD Coach.</a:t>
            </a:r>
          </a:p>
          <a:p>
            <a:pPr marL="0" indent="0">
              <a:buNone/>
            </a:pPr>
            <a:endParaRPr lang="en-US" dirty="0"/>
          </a:p>
        </p:txBody>
      </p:sp>
    </p:spTree>
    <p:extLst>
      <p:ext uri="{BB962C8B-B14F-4D97-AF65-F5344CB8AC3E}">
        <p14:creationId xmlns:p14="http://schemas.microsoft.com/office/powerpoint/2010/main" val="367383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098A6-E76B-4F3D-8DB6-DEAB3F2BA1D4}"/>
              </a:ext>
            </a:extLst>
          </p:cNvPr>
          <p:cNvSpPr>
            <a:spLocks noGrp="1"/>
          </p:cNvSpPr>
          <p:nvPr>
            <p:ph type="title"/>
          </p:nvPr>
        </p:nvSpPr>
        <p:spPr/>
        <p:txBody>
          <a:bodyPr/>
          <a:lstStyle/>
          <a:p>
            <a:r>
              <a:rPr lang="en-US" b="1" dirty="0"/>
              <a:t>PD Coach</a:t>
            </a:r>
          </a:p>
        </p:txBody>
      </p:sp>
      <p:sp>
        <p:nvSpPr>
          <p:cNvPr id="3" name="Content Placeholder 2">
            <a:extLst>
              <a:ext uri="{FF2B5EF4-FFF2-40B4-BE49-F238E27FC236}">
                <a16:creationId xmlns:a16="http://schemas.microsoft.com/office/drawing/2014/main" id="{A6C70173-1C44-4A0F-829E-825E8F2C1976}"/>
              </a:ext>
            </a:extLst>
          </p:cNvPr>
          <p:cNvSpPr>
            <a:spLocks noGrp="1"/>
          </p:cNvSpPr>
          <p:nvPr>
            <p:ph idx="1"/>
          </p:nvPr>
        </p:nvSpPr>
        <p:spPr>
          <a:xfrm>
            <a:off x="1443491" y="2015733"/>
            <a:ext cx="6571343" cy="4053228"/>
          </a:xfrm>
        </p:spPr>
        <p:txBody>
          <a:bodyPr>
            <a:normAutofit lnSpcReduction="10000"/>
          </a:bodyPr>
          <a:lstStyle/>
          <a:p>
            <a:r>
              <a:rPr lang="en-US" b="1" dirty="0"/>
              <a:t>An ISI staff member at </a:t>
            </a:r>
            <a:r>
              <a:rPr lang="en-US" b="1" dirty="0">
                <a:latin typeface="Arial" panose="020B0604020202020204" pitchFamily="34" charset="0"/>
                <a:cs typeface="Arial" panose="020B0604020202020204" pitchFamily="34" charset="0"/>
              </a:rPr>
              <a:t>1</a:t>
            </a:r>
            <a:r>
              <a:rPr lang="en-US" b="1" dirty="0"/>
              <a:t>00% support, who was recommended by his/her RFD,  has volunteered to help fellow ISI staff, and has been trained in how best to serve as your PD Coach.</a:t>
            </a:r>
          </a:p>
          <a:p>
            <a:r>
              <a:rPr lang="en-US" b="1" dirty="0"/>
              <a:t>You will interact with your Coach at least once every two weeks via your FTM by email.  </a:t>
            </a:r>
          </a:p>
          <a:p>
            <a:r>
              <a:rPr lang="en-US" b="1" dirty="0"/>
              <a:t>You should feel free to consult with your PD Coach at other times as well. </a:t>
            </a:r>
          </a:p>
          <a:p>
            <a:r>
              <a:rPr lang="en-US" b="1" dirty="0"/>
              <a:t>We encourage you to stay in close touch with your Coach.</a:t>
            </a:r>
          </a:p>
          <a:p>
            <a:endParaRPr lang="en-US" dirty="0"/>
          </a:p>
        </p:txBody>
      </p:sp>
    </p:spTree>
    <p:extLst>
      <p:ext uri="{BB962C8B-B14F-4D97-AF65-F5344CB8AC3E}">
        <p14:creationId xmlns:p14="http://schemas.microsoft.com/office/powerpoint/2010/main" val="317567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9A979-B935-7BC5-09CC-3A702E31E334}"/>
              </a:ext>
            </a:extLst>
          </p:cNvPr>
          <p:cNvSpPr>
            <a:spLocks noGrp="1"/>
          </p:cNvSpPr>
          <p:nvPr>
            <p:ph type="title"/>
          </p:nvPr>
        </p:nvSpPr>
        <p:spPr/>
        <p:txBody>
          <a:bodyPr/>
          <a:lstStyle/>
          <a:p>
            <a:r>
              <a:rPr lang="en-US" b="1" dirty="0"/>
              <a:t>Your PD coach</a:t>
            </a:r>
          </a:p>
        </p:txBody>
      </p:sp>
      <p:sp>
        <p:nvSpPr>
          <p:cNvPr id="3" name="Content Placeholder 2">
            <a:extLst>
              <a:ext uri="{FF2B5EF4-FFF2-40B4-BE49-F238E27FC236}">
                <a16:creationId xmlns:a16="http://schemas.microsoft.com/office/drawing/2014/main" id="{24099C84-9E78-56F5-137B-4BA0E6D24241}"/>
              </a:ext>
            </a:extLst>
          </p:cNvPr>
          <p:cNvSpPr>
            <a:spLocks noGrp="1"/>
          </p:cNvSpPr>
          <p:nvPr>
            <p:ph idx="1"/>
          </p:nvPr>
        </p:nvSpPr>
        <p:spPr>
          <a:xfrm>
            <a:off x="1219970" y="1853755"/>
            <a:ext cx="6725150" cy="4260798"/>
          </a:xfrm>
        </p:spPr>
        <p:txBody>
          <a:bodyPr>
            <a:normAutofit/>
          </a:bodyPr>
          <a:lstStyle/>
          <a:p>
            <a:pPr marL="0" indent="0">
              <a:lnSpc>
                <a:spcPct val="100000"/>
              </a:lnSpc>
              <a:buNone/>
            </a:pPr>
            <a:r>
              <a:rPr lang="en-US" sz="2800" b="1" dirty="0"/>
              <a:t>Jude De Padua		David Larson</a:t>
            </a:r>
          </a:p>
          <a:p>
            <a:pPr marL="0" indent="0">
              <a:lnSpc>
                <a:spcPct val="100000"/>
              </a:lnSpc>
              <a:buNone/>
            </a:pPr>
            <a:r>
              <a:rPr lang="en-US" sz="2800" b="1" dirty="0"/>
              <a:t>Josh Hildebrand		Gil Crowell</a:t>
            </a:r>
          </a:p>
          <a:p>
            <a:pPr marL="0" indent="0">
              <a:lnSpc>
                <a:spcPct val="100000"/>
              </a:lnSpc>
              <a:buNone/>
            </a:pPr>
            <a:r>
              <a:rPr lang="en-US" sz="2800" b="1" dirty="0"/>
              <a:t>Tanya Kronstad		Rebekah Lassiter</a:t>
            </a:r>
          </a:p>
          <a:p>
            <a:pPr marL="0" indent="0">
              <a:lnSpc>
                <a:spcPct val="100000"/>
              </a:lnSpc>
              <a:buNone/>
            </a:pPr>
            <a:r>
              <a:rPr lang="en-US" sz="2800" b="1" dirty="0"/>
              <a:t>Kiersten Randolph	Joanna Woods</a:t>
            </a:r>
          </a:p>
          <a:p>
            <a:pPr marL="0" indent="0">
              <a:lnSpc>
                <a:spcPct val="100000"/>
              </a:lnSpc>
              <a:buNone/>
            </a:pPr>
            <a:r>
              <a:rPr lang="en-US" sz="2800" b="1" dirty="0"/>
              <a:t>Nicole Stevens		Joey Sforza</a:t>
            </a:r>
          </a:p>
          <a:p>
            <a:pPr marL="0" indent="0">
              <a:lnSpc>
                <a:spcPct val="100000"/>
              </a:lnSpc>
              <a:buNone/>
            </a:pPr>
            <a:r>
              <a:rPr lang="en-US" sz="2800" b="1" dirty="0"/>
              <a:t>Kathy Tse			Gayle Miller</a:t>
            </a:r>
          </a:p>
        </p:txBody>
      </p:sp>
    </p:spTree>
    <p:extLst>
      <p:ext uri="{BB962C8B-B14F-4D97-AF65-F5344CB8AC3E}">
        <p14:creationId xmlns:p14="http://schemas.microsoft.com/office/powerpoint/2010/main" val="897207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4F08-8019-4623-B7BB-79A913C8FD7A}"/>
              </a:ext>
            </a:extLst>
          </p:cNvPr>
          <p:cNvSpPr>
            <a:spLocks noGrp="1"/>
          </p:cNvSpPr>
          <p:nvPr>
            <p:ph type="title"/>
          </p:nvPr>
        </p:nvSpPr>
        <p:spPr/>
        <p:txBody>
          <a:bodyPr/>
          <a:lstStyle/>
          <a:p>
            <a:r>
              <a:rPr lang="en-US" b="1" dirty="0"/>
              <a:t>Local accountability partner</a:t>
            </a:r>
          </a:p>
        </p:txBody>
      </p:sp>
      <p:sp>
        <p:nvSpPr>
          <p:cNvPr id="3" name="Content Placeholder 2">
            <a:extLst>
              <a:ext uri="{FF2B5EF4-FFF2-40B4-BE49-F238E27FC236}">
                <a16:creationId xmlns:a16="http://schemas.microsoft.com/office/drawing/2014/main" id="{46ECE25F-741A-47C3-B497-9B72926FFC19}"/>
              </a:ext>
            </a:extLst>
          </p:cNvPr>
          <p:cNvSpPr>
            <a:spLocks noGrp="1"/>
          </p:cNvSpPr>
          <p:nvPr>
            <p:ph idx="1"/>
          </p:nvPr>
        </p:nvSpPr>
        <p:spPr>
          <a:xfrm>
            <a:off x="1443491" y="2015733"/>
            <a:ext cx="6571343" cy="4060602"/>
          </a:xfrm>
        </p:spPr>
        <p:txBody>
          <a:bodyPr>
            <a:normAutofit lnSpcReduction="10000"/>
          </a:bodyPr>
          <a:lstStyle/>
          <a:p>
            <a:r>
              <a:rPr lang="en-US" b="1" dirty="0"/>
              <a:t>His/her primary role is to keep you encouraged and moving forward in your PD plan</a:t>
            </a:r>
          </a:p>
          <a:p>
            <a:r>
              <a:rPr lang="en-US" b="1" dirty="0"/>
              <a:t>Whom to look for…</a:t>
            </a:r>
          </a:p>
          <a:p>
            <a:pPr lvl="1">
              <a:buFont typeface="Wingdings" panose="05000000000000000000" pitchFamily="2" charset="2"/>
              <a:buChar char="§"/>
            </a:pPr>
            <a:r>
              <a:rPr lang="en-US" b="1" dirty="0"/>
              <a:t>Not your spouse (if you have one)</a:t>
            </a:r>
          </a:p>
          <a:p>
            <a:pPr lvl="1">
              <a:buFont typeface="Wingdings" panose="05000000000000000000" pitchFamily="2" charset="2"/>
              <a:buChar char="§"/>
            </a:pPr>
            <a:r>
              <a:rPr lang="en-US" b="1" dirty="0"/>
              <a:t>Not an ISI staff person</a:t>
            </a:r>
          </a:p>
          <a:p>
            <a:pPr lvl="1">
              <a:buFont typeface="Wingdings" panose="05000000000000000000" pitchFamily="2" charset="2"/>
              <a:buChar char="§"/>
            </a:pPr>
            <a:r>
              <a:rPr lang="en-US" b="1" dirty="0"/>
              <a:t>A local couple or same-sex friend who will meet with you regularly (ideally, weekly)</a:t>
            </a:r>
          </a:p>
          <a:p>
            <a:pPr lvl="1">
              <a:buFont typeface="Wingdings" panose="05000000000000000000" pitchFamily="2" charset="2"/>
              <a:buChar char="§"/>
            </a:pPr>
            <a:r>
              <a:rPr lang="en-US" b="1" dirty="0"/>
              <a:t>Someone who believes in you and what you will be doing with ISI</a:t>
            </a:r>
          </a:p>
          <a:p>
            <a:pPr lvl="1">
              <a:buFont typeface="Wingdings" panose="05000000000000000000" pitchFamily="2" charset="2"/>
              <a:buChar char="§"/>
            </a:pPr>
            <a:r>
              <a:rPr lang="en-US" b="1" dirty="0"/>
              <a:t>Someone who loves you enough to tell you what you need to hear, </a:t>
            </a:r>
            <a:r>
              <a:rPr lang="en-US" b="1" i="1" dirty="0"/>
              <a:t>‘speaking the truth in love’</a:t>
            </a:r>
            <a:endParaRPr lang="en-US" b="1" dirty="0"/>
          </a:p>
          <a:p>
            <a:pPr lvl="1">
              <a:buFont typeface="Wingdings" panose="05000000000000000000" pitchFamily="2" charset="2"/>
              <a:buChar char="§"/>
            </a:pPr>
            <a:r>
              <a:rPr lang="en-US" b="1" dirty="0"/>
              <a:t>Ideally, a financial supporter.</a:t>
            </a:r>
          </a:p>
          <a:p>
            <a:endParaRPr lang="en-US" dirty="0"/>
          </a:p>
        </p:txBody>
      </p:sp>
    </p:spTree>
    <p:extLst>
      <p:ext uri="{BB962C8B-B14F-4D97-AF65-F5344CB8AC3E}">
        <p14:creationId xmlns:p14="http://schemas.microsoft.com/office/powerpoint/2010/main" val="169876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5A762-4220-4862-AF7B-0C27C488466D}"/>
              </a:ext>
            </a:extLst>
          </p:cNvPr>
          <p:cNvSpPr>
            <a:spLocks noGrp="1"/>
          </p:cNvSpPr>
          <p:nvPr>
            <p:ph type="title"/>
          </p:nvPr>
        </p:nvSpPr>
        <p:spPr/>
        <p:txBody>
          <a:bodyPr/>
          <a:lstStyle/>
          <a:p>
            <a:r>
              <a:rPr lang="en-US" b="1" dirty="0"/>
              <a:t>Local accountability partner </a:t>
            </a:r>
            <a:r>
              <a:rPr lang="en-US" sz="2000" b="1" dirty="0"/>
              <a:t>continued…</a:t>
            </a:r>
          </a:p>
        </p:txBody>
      </p:sp>
      <p:sp>
        <p:nvSpPr>
          <p:cNvPr id="3" name="Content Placeholder 2">
            <a:extLst>
              <a:ext uri="{FF2B5EF4-FFF2-40B4-BE49-F238E27FC236}">
                <a16:creationId xmlns:a16="http://schemas.microsoft.com/office/drawing/2014/main" id="{52E5BB97-59C0-46B6-8AC8-C7E775142E20}"/>
              </a:ext>
            </a:extLst>
          </p:cNvPr>
          <p:cNvSpPr>
            <a:spLocks noGrp="1"/>
          </p:cNvSpPr>
          <p:nvPr>
            <p:ph idx="1"/>
          </p:nvPr>
        </p:nvSpPr>
        <p:spPr/>
        <p:txBody>
          <a:bodyPr>
            <a:normAutofit/>
          </a:bodyPr>
          <a:lstStyle/>
          <a:p>
            <a:r>
              <a:rPr lang="en-US" b="1" dirty="0"/>
              <a:t>This is someone YOU recruit using </a:t>
            </a:r>
            <a:r>
              <a:rPr lang="en-US" b="1" i="1" dirty="0"/>
              <a:t>Recruiting an Accountability Partner.</a:t>
            </a:r>
            <a:endParaRPr lang="en-US" b="1" dirty="0"/>
          </a:p>
          <a:p>
            <a:r>
              <a:rPr lang="en-US" b="1" dirty="0"/>
              <a:t>You need to begin looking for this person(s) or couple NOW.</a:t>
            </a:r>
          </a:p>
          <a:p>
            <a:r>
              <a:rPr lang="en-US" b="1" dirty="0"/>
              <a:t>Send name and email to DFD, CFD and your PD coach.</a:t>
            </a:r>
            <a:endParaRPr lang="en-US" sz="1800" b="1" dirty="0"/>
          </a:p>
          <a:p>
            <a:r>
              <a:rPr lang="en-US" b="1" dirty="0"/>
              <a:t>You will begin meeting regularly once your support development begins, following your PD training.</a:t>
            </a:r>
          </a:p>
          <a:p>
            <a:endParaRPr lang="en-US" dirty="0"/>
          </a:p>
        </p:txBody>
      </p:sp>
    </p:spTree>
    <p:extLst>
      <p:ext uri="{BB962C8B-B14F-4D97-AF65-F5344CB8AC3E}">
        <p14:creationId xmlns:p14="http://schemas.microsoft.com/office/powerpoint/2010/main" val="255590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88999-E7AA-41AD-BAA0-EE4209B942B0}"/>
              </a:ext>
            </a:extLst>
          </p:cNvPr>
          <p:cNvSpPr>
            <a:spLocks noGrp="1"/>
          </p:cNvSpPr>
          <p:nvPr>
            <p:ph type="title"/>
          </p:nvPr>
        </p:nvSpPr>
        <p:spPr/>
        <p:txBody>
          <a:bodyPr/>
          <a:lstStyle/>
          <a:p>
            <a:r>
              <a:rPr lang="en-US" b="1" dirty="0"/>
              <a:t>champions</a:t>
            </a:r>
          </a:p>
        </p:txBody>
      </p:sp>
      <p:sp>
        <p:nvSpPr>
          <p:cNvPr id="3" name="Content Placeholder 2">
            <a:extLst>
              <a:ext uri="{FF2B5EF4-FFF2-40B4-BE49-F238E27FC236}">
                <a16:creationId xmlns:a16="http://schemas.microsoft.com/office/drawing/2014/main" id="{2C006EE4-E27C-49BE-9A33-2D7540DF8445}"/>
              </a:ext>
            </a:extLst>
          </p:cNvPr>
          <p:cNvSpPr>
            <a:spLocks noGrp="1"/>
          </p:cNvSpPr>
          <p:nvPr>
            <p:ph idx="1"/>
          </p:nvPr>
        </p:nvSpPr>
        <p:spPr>
          <a:xfrm>
            <a:off x="1443491" y="2015733"/>
            <a:ext cx="6571343" cy="4075351"/>
          </a:xfrm>
        </p:spPr>
        <p:txBody>
          <a:bodyPr>
            <a:normAutofit lnSpcReduction="10000"/>
          </a:bodyPr>
          <a:lstStyle/>
          <a:p>
            <a:r>
              <a:rPr lang="en-US" b="1" dirty="0"/>
              <a:t>“A Champion is a friend and advocate who is willing and </a:t>
            </a:r>
            <a:r>
              <a:rPr lang="en-US" b="1" i="1" dirty="0"/>
              <a:t>eager </a:t>
            </a:r>
            <a:r>
              <a:rPr lang="en-US" b="1" dirty="0"/>
              <a:t>to assist you by connecting you with their network of friends.”</a:t>
            </a:r>
          </a:p>
          <a:p>
            <a:r>
              <a:rPr lang="en-US" b="1" dirty="0"/>
              <a:t>Ideally, your Champion should be someone on your financial and prayer support teams.</a:t>
            </a:r>
          </a:p>
          <a:p>
            <a:r>
              <a:rPr lang="en-US" b="1" dirty="0"/>
              <a:t>He/she will introduce you to his/her network of friends.</a:t>
            </a:r>
          </a:p>
          <a:p>
            <a:r>
              <a:rPr lang="en-US" b="1" dirty="0"/>
              <a:t>A Champion may host a meeting to introduce you to his/her friends.</a:t>
            </a:r>
          </a:p>
          <a:p>
            <a:r>
              <a:rPr lang="en-US" b="1" dirty="0"/>
              <a:t>A Champion may write a letter on your behalf.  	</a:t>
            </a:r>
          </a:p>
          <a:p>
            <a:endParaRPr lang="en-US" dirty="0"/>
          </a:p>
        </p:txBody>
      </p:sp>
    </p:spTree>
    <p:extLst>
      <p:ext uri="{BB962C8B-B14F-4D97-AF65-F5344CB8AC3E}">
        <p14:creationId xmlns:p14="http://schemas.microsoft.com/office/powerpoint/2010/main" val="363318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F56F-1B1C-4257-BF75-A07EF6C11D4F}"/>
              </a:ext>
            </a:extLst>
          </p:cNvPr>
          <p:cNvSpPr>
            <a:spLocks noGrp="1"/>
          </p:cNvSpPr>
          <p:nvPr>
            <p:ph type="title"/>
          </p:nvPr>
        </p:nvSpPr>
        <p:spPr/>
        <p:txBody>
          <a:bodyPr/>
          <a:lstStyle/>
          <a:p>
            <a:r>
              <a:rPr lang="en-US" b="1" dirty="0"/>
              <a:t>Partial salary</a:t>
            </a:r>
            <a:r>
              <a:rPr lang="en-US" sz="2400" dirty="0"/>
              <a:t> ($500 minimum)</a:t>
            </a:r>
            <a:endParaRPr lang="en-US" b="1" dirty="0"/>
          </a:p>
        </p:txBody>
      </p:sp>
      <p:sp>
        <p:nvSpPr>
          <p:cNvPr id="3" name="Content Placeholder 2">
            <a:extLst>
              <a:ext uri="{FF2B5EF4-FFF2-40B4-BE49-F238E27FC236}">
                <a16:creationId xmlns:a16="http://schemas.microsoft.com/office/drawing/2014/main" id="{69905499-98F1-4A36-A22A-52FA1E05B0A2}"/>
              </a:ext>
            </a:extLst>
          </p:cNvPr>
          <p:cNvSpPr>
            <a:spLocks noGrp="1"/>
          </p:cNvSpPr>
          <p:nvPr>
            <p:ph idx="1"/>
          </p:nvPr>
        </p:nvSpPr>
        <p:spPr>
          <a:xfrm>
            <a:off x="1443491" y="2015733"/>
            <a:ext cx="6571343" cy="4067977"/>
          </a:xfrm>
        </p:spPr>
        <p:txBody>
          <a:bodyPr>
            <a:normAutofit lnSpcReduction="10000"/>
          </a:bodyPr>
          <a:lstStyle/>
          <a:p>
            <a:r>
              <a:rPr lang="en-US" b="1" dirty="0"/>
              <a:t>After 2-3 months of receipted donor income</a:t>
            </a:r>
          </a:p>
          <a:p>
            <a:r>
              <a:rPr lang="en-US" b="1" dirty="0"/>
              <a:t>You must be averaging at least </a:t>
            </a:r>
            <a:r>
              <a:rPr lang="en-US" b="1" dirty="0">
                <a:solidFill>
                  <a:srgbClr val="0070C0"/>
                </a:solidFill>
              </a:rPr>
              <a:t>$</a:t>
            </a:r>
            <a:r>
              <a:rPr lang="en-US" b="1" dirty="0">
                <a:solidFill>
                  <a:srgbClr val="0070C0"/>
                </a:solidFill>
                <a:latin typeface="Arial" panose="020B0604020202020204" pitchFamily="34" charset="0"/>
                <a:cs typeface="Arial" panose="020B0604020202020204" pitchFamily="34" charset="0"/>
              </a:rPr>
              <a:t>1</a:t>
            </a:r>
            <a:r>
              <a:rPr lang="en-US" b="1" dirty="0">
                <a:solidFill>
                  <a:srgbClr val="0070C0"/>
                </a:solidFill>
              </a:rPr>
              <a:t>,200/mo </a:t>
            </a:r>
            <a:r>
              <a:rPr lang="en-US" b="1" dirty="0"/>
              <a:t>in receipted donor income, if you are budgeted to work 23 hrs/wk or less.</a:t>
            </a:r>
          </a:p>
          <a:p>
            <a:r>
              <a:rPr lang="en-US" b="1" dirty="0"/>
              <a:t>You must be averaging at least </a:t>
            </a:r>
            <a:r>
              <a:rPr lang="en-US" b="1" dirty="0">
                <a:solidFill>
                  <a:srgbClr val="0070C0"/>
                </a:solidFill>
              </a:rPr>
              <a:t>$2,200/mo </a:t>
            </a:r>
            <a:r>
              <a:rPr lang="en-US" b="1" dirty="0"/>
              <a:t>in receipted donor income, if you are budgeted to work 24 or more hrs/wk </a:t>
            </a:r>
            <a:r>
              <a:rPr lang="en-US" sz="1700" dirty="0"/>
              <a:t>(unless you are on an approved group health plan, in which case you must be averaging $1,200/mo).</a:t>
            </a:r>
            <a:endParaRPr lang="en-US" sz="1700" b="1" dirty="0"/>
          </a:p>
          <a:p>
            <a:r>
              <a:rPr lang="en-US" b="1" dirty="0"/>
              <a:t>Partial salary must remain in place for at least two pay periods before the possibility of an increase.</a:t>
            </a:r>
          </a:p>
          <a:p>
            <a:endParaRPr lang="en-US" dirty="0"/>
          </a:p>
        </p:txBody>
      </p:sp>
    </p:spTree>
    <p:extLst>
      <p:ext uri="{BB962C8B-B14F-4D97-AF65-F5344CB8AC3E}">
        <p14:creationId xmlns:p14="http://schemas.microsoft.com/office/powerpoint/2010/main" val="195055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B7789-11AE-4B68-9D41-4F1B2FAC9235}"/>
              </a:ext>
            </a:extLst>
          </p:cNvPr>
          <p:cNvSpPr>
            <a:spLocks noGrp="1"/>
          </p:cNvSpPr>
          <p:nvPr>
            <p:ph type="title"/>
          </p:nvPr>
        </p:nvSpPr>
        <p:spPr/>
        <p:txBody>
          <a:bodyPr/>
          <a:lstStyle/>
          <a:p>
            <a:r>
              <a:rPr lang="en-US" b="1" dirty="0"/>
              <a:t>Release from PD</a:t>
            </a:r>
          </a:p>
        </p:txBody>
      </p:sp>
      <p:sp>
        <p:nvSpPr>
          <p:cNvPr id="3" name="Content Placeholder 2">
            <a:extLst>
              <a:ext uri="{FF2B5EF4-FFF2-40B4-BE49-F238E27FC236}">
                <a16:creationId xmlns:a16="http://schemas.microsoft.com/office/drawing/2014/main" id="{A7E904D1-2615-41BF-931F-04B5AB284D99}"/>
              </a:ext>
            </a:extLst>
          </p:cNvPr>
          <p:cNvSpPr>
            <a:spLocks noGrp="1"/>
          </p:cNvSpPr>
          <p:nvPr>
            <p:ph idx="1"/>
          </p:nvPr>
        </p:nvSpPr>
        <p:spPr>
          <a:xfrm>
            <a:off x="1443491" y="2015733"/>
            <a:ext cx="6571343" cy="4060602"/>
          </a:xfrm>
        </p:spPr>
        <p:txBody>
          <a:bodyPr/>
          <a:lstStyle/>
          <a:p>
            <a:r>
              <a:rPr lang="en-US" b="1" i="1" u="sng" dirty="0">
                <a:solidFill>
                  <a:srgbClr val="A50021"/>
                </a:solidFill>
              </a:rPr>
              <a:t>The preferred way</a:t>
            </a:r>
            <a:r>
              <a:rPr lang="en-US" b="1" i="1" dirty="0">
                <a:solidFill>
                  <a:srgbClr val="A50021"/>
                </a:solidFill>
              </a:rPr>
              <a:t>:  </a:t>
            </a:r>
            <a:r>
              <a:rPr lang="en-US" b="1" dirty="0"/>
              <a:t>The staff member demonstrates over the most recent 3-month period that they have averaged over </a:t>
            </a:r>
            <a:r>
              <a:rPr lang="en-US" b="1" dirty="0">
                <a:latin typeface="Arial" panose="020B0604020202020204" pitchFamily="34" charset="0"/>
                <a:cs typeface="Arial" panose="020B0604020202020204" pitchFamily="34" charset="0"/>
              </a:rPr>
              <a:t>1</a:t>
            </a:r>
            <a:r>
              <a:rPr lang="en-US" b="1" dirty="0"/>
              <a:t>00% of their approved budget. The reason we require more than </a:t>
            </a:r>
            <a:r>
              <a:rPr lang="en-US" b="1" dirty="0">
                <a:latin typeface="Arial" panose="020B0604020202020204" pitchFamily="34" charset="0"/>
                <a:cs typeface="Arial" panose="020B0604020202020204" pitchFamily="34" charset="0"/>
              </a:rPr>
              <a:t>1</a:t>
            </a:r>
            <a:r>
              <a:rPr lang="en-US" b="1" dirty="0"/>
              <a:t>00% is so that the staff member released from PD can be fully supported even during months when his/her income is below </a:t>
            </a:r>
            <a:r>
              <a:rPr lang="en-US" b="1" dirty="0">
                <a:latin typeface="Arial" panose="020B0604020202020204" pitchFamily="34" charset="0"/>
                <a:cs typeface="Arial" panose="020B0604020202020204" pitchFamily="34" charset="0"/>
              </a:rPr>
              <a:t>1</a:t>
            </a:r>
            <a:r>
              <a:rPr lang="en-US" b="1" dirty="0"/>
              <a:t>00%.  Additionally, we require that the staff person released from PD have at least a </a:t>
            </a:r>
            <a:r>
              <a:rPr lang="en-US" b="1" dirty="0">
                <a:latin typeface="Arial" panose="020B0604020202020204" pitchFamily="34" charset="0"/>
                <a:cs typeface="Arial" panose="020B0604020202020204" pitchFamily="34" charset="0"/>
              </a:rPr>
              <a:t>1</a:t>
            </a:r>
            <a:r>
              <a:rPr lang="en-US" b="1" dirty="0"/>
              <a:t>-month support reserve.</a:t>
            </a:r>
          </a:p>
          <a:p>
            <a:endParaRPr lang="en-US" dirty="0"/>
          </a:p>
        </p:txBody>
      </p:sp>
    </p:spTree>
    <p:extLst>
      <p:ext uri="{BB962C8B-B14F-4D97-AF65-F5344CB8AC3E}">
        <p14:creationId xmlns:p14="http://schemas.microsoft.com/office/powerpoint/2010/main" val="2846832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2D0E3-D2D0-4908-8EBF-6EF1A3A821F8}"/>
              </a:ext>
            </a:extLst>
          </p:cNvPr>
          <p:cNvSpPr>
            <a:spLocks noGrp="1"/>
          </p:cNvSpPr>
          <p:nvPr>
            <p:ph type="title"/>
          </p:nvPr>
        </p:nvSpPr>
        <p:spPr/>
        <p:txBody>
          <a:bodyPr/>
          <a:lstStyle/>
          <a:p>
            <a:r>
              <a:rPr lang="en-US" b="1" dirty="0"/>
              <a:t>Release from PD</a:t>
            </a:r>
          </a:p>
        </p:txBody>
      </p:sp>
      <p:sp>
        <p:nvSpPr>
          <p:cNvPr id="3" name="Content Placeholder 2">
            <a:extLst>
              <a:ext uri="{FF2B5EF4-FFF2-40B4-BE49-F238E27FC236}">
                <a16:creationId xmlns:a16="http://schemas.microsoft.com/office/drawing/2014/main" id="{5ADD7C49-7983-4D8B-882B-1D8418AA36D4}"/>
              </a:ext>
            </a:extLst>
          </p:cNvPr>
          <p:cNvSpPr>
            <a:spLocks noGrp="1"/>
          </p:cNvSpPr>
          <p:nvPr>
            <p:ph idx="1"/>
          </p:nvPr>
        </p:nvSpPr>
        <p:spPr>
          <a:xfrm>
            <a:off x="1443491" y="2015733"/>
            <a:ext cx="6571343" cy="4082725"/>
          </a:xfrm>
        </p:spPr>
        <p:txBody>
          <a:bodyPr>
            <a:normAutofit fontScale="92500" lnSpcReduction="10000"/>
          </a:bodyPr>
          <a:lstStyle/>
          <a:p>
            <a:pPr marL="0" lvl="0" indent="0">
              <a:buNone/>
            </a:pPr>
            <a:r>
              <a:rPr lang="en-US" b="1" i="1" u="sng" dirty="0">
                <a:solidFill>
                  <a:srgbClr val="A50021"/>
                </a:solidFill>
              </a:rPr>
              <a:t>The alternative way</a:t>
            </a:r>
            <a:r>
              <a:rPr lang="en-US" b="1" dirty="0">
                <a:solidFill>
                  <a:srgbClr val="A50021"/>
                </a:solidFill>
              </a:rPr>
              <a:t>:  </a:t>
            </a:r>
            <a:r>
              <a:rPr lang="en-US" b="1" dirty="0"/>
              <a:t>The DFD submits a reduced budget that is approved by the team member, their supervisor, RFD, and the ISI Finance Department.  The budget total will be less than the recent average giving to the staff member’s ISI ministry account.  Additionally, we require that the staff person released from PD at a reduced budget have at least a </a:t>
            </a:r>
            <a:r>
              <a:rPr lang="en-US" b="1" dirty="0">
                <a:latin typeface="Arial" panose="020B0604020202020204" pitchFamily="34" charset="0"/>
                <a:cs typeface="Arial" panose="020B0604020202020204" pitchFamily="34" charset="0"/>
              </a:rPr>
              <a:t>1</a:t>
            </a:r>
            <a:r>
              <a:rPr lang="en-US" b="1" dirty="0"/>
              <a:t>-month support reserve (at the reduced budget amount).  </a:t>
            </a:r>
          </a:p>
          <a:p>
            <a:pPr marL="0" lvl="0" indent="0">
              <a:buNone/>
            </a:pPr>
            <a:r>
              <a:rPr lang="en-US" sz="1800" b="1" dirty="0">
                <a:solidFill>
                  <a:srgbClr val="A50021"/>
                </a:solidFill>
              </a:rPr>
              <a:t>Note:  </a:t>
            </a:r>
            <a:r>
              <a:rPr lang="en-US" sz="1800" b="1" dirty="0"/>
              <a:t>The alternative way to be released from PD is recommended only for those who have been unable to reach full support within the allowed </a:t>
            </a:r>
            <a:r>
              <a:rPr lang="en-US" sz="1800" b="1" dirty="0">
                <a:latin typeface="Arial" panose="020B0604020202020204" pitchFamily="34" charset="0"/>
                <a:cs typeface="Arial" panose="020B0604020202020204" pitchFamily="34" charset="0"/>
              </a:rPr>
              <a:t>1</a:t>
            </a:r>
            <a:r>
              <a:rPr lang="en-US" sz="1800" b="1" dirty="0"/>
              <a:t>8-month period (and any extension agreed upon by the staff member’s PD team).</a:t>
            </a:r>
          </a:p>
          <a:p>
            <a:endParaRPr lang="en-US" dirty="0"/>
          </a:p>
        </p:txBody>
      </p:sp>
    </p:spTree>
    <p:extLst>
      <p:ext uri="{BB962C8B-B14F-4D97-AF65-F5344CB8AC3E}">
        <p14:creationId xmlns:p14="http://schemas.microsoft.com/office/powerpoint/2010/main" val="602649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BB67B-C454-4161-9200-98D61C991673}"/>
              </a:ext>
            </a:extLst>
          </p:cNvPr>
          <p:cNvSpPr>
            <a:spLocks noGrp="1"/>
          </p:cNvSpPr>
          <p:nvPr>
            <p:ph type="title"/>
          </p:nvPr>
        </p:nvSpPr>
        <p:spPr/>
        <p:txBody>
          <a:bodyPr/>
          <a:lstStyle/>
          <a:p>
            <a:r>
              <a:rPr lang="en-US" b="1" dirty="0"/>
              <a:t>Where to find ‘Stuff’</a:t>
            </a:r>
          </a:p>
        </p:txBody>
      </p:sp>
      <p:sp>
        <p:nvSpPr>
          <p:cNvPr id="3" name="Content Placeholder 2">
            <a:extLst>
              <a:ext uri="{FF2B5EF4-FFF2-40B4-BE49-F238E27FC236}">
                <a16:creationId xmlns:a16="http://schemas.microsoft.com/office/drawing/2014/main" id="{799DD22F-53E6-4A3C-B8FE-BEF0634BC793}"/>
              </a:ext>
            </a:extLst>
          </p:cNvPr>
          <p:cNvSpPr>
            <a:spLocks noGrp="1"/>
          </p:cNvSpPr>
          <p:nvPr>
            <p:ph idx="1"/>
          </p:nvPr>
        </p:nvSpPr>
        <p:spPr/>
        <p:txBody>
          <a:bodyPr>
            <a:normAutofit/>
          </a:bodyPr>
          <a:lstStyle/>
          <a:p>
            <a:pPr marL="0" indent="0">
              <a:buNone/>
            </a:pPr>
            <a:r>
              <a:rPr lang="en-US" sz="2400" dirty="0"/>
              <a:t>PD Agreement form</a:t>
            </a:r>
          </a:p>
          <a:p>
            <a:pPr marL="0" indent="0">
              <a:buNone/>
            </a:pPr>
            <a:r>
              <a:rPr lang="en-US" sz="2400" dirty="0"/>
              <a:t>FTM form</a:t>
            </a:r>
          </a:p>
          <a:p>
            <a:pPr marL="0" indent="0">
              <a:buNone/>
            </a:pPr>
            <a:r>
              <a:rPr lang="en-US" sz="2400" dirty="0"/>
              <a:t>Sample Action Plan</a:t>
            </a:r>
          </a:p>
          <a:p>
            <a:pPr marL="0" indent="0">
              <a:buNone/>
            </a:pPr>
            <a:r>
              <a:rPr lang="en-US" sz="2400" dirty="0"/>
              <a:t>Help for Your PD Journey</a:t>
            </a:r>
          </a:p>
          <a:p>
            <a:pPr marL="0" indent="0">
              <a:buNone/>
            </a:pPr>
            <a:r>
              <a:rPr lang="en-US" sz="2400" dirty="0">
                <a:hlinkClick r:id="rId2"/>
              </a:rPr>
              <a:t>https://partnershipdevelopment.weebly.com/pd-resources.html</a:t>
            </a:r>
            <a:r>
              <a:rPr lang="en-US" sz="2400" dirty="0"/>
              <a:t> &gt; PD Resources</a:t>
            </a:r>
          </a:p>
        </p:txBody>
      </p:sp>
    </p:spTree>
    <p:extLst>
      <p:ext uri="{BB962C8B-B14F-4D97-AF65-F5344CB8AC3E}">
        <p14:creationId xmlns:p14="http://schemas.microsoft.com/office/powerpoint/2010/main" val="179917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91F2-05BC-426D-9ECD-F94212EB3647}"/>
              </a:ext>
            </a:extLst>
          </p:cNvPr>
          <p:cNvSpPr>
            <a:spLocks noGrp="1"/>
          </p:cNvSpPr>
          <p:nvPr>
            <p:ph type="title"/>
          </p:nvPr>
        </p:nvSpPr>
        <p:spPr/>
        <p:txBody>
          <a:bodyPr/>
          <a:lstStyle/>
          <a:p>
            <a:br>
              <a:rPr lang="en-US" dirty="0"/>
            </a:br>
            <a:r>
              <a:rPr lang="en-US" b="1" dirty="0"/>
              <a:t>our goal…</a:t>
            </a:r>
            <a:endParaRPr lang="en-US" dirty="0"/>
          </a:p>
        </p:txBody>
      </p:sp>
      <p:pic>
        <p:nvPicPr>
          <p:cNvPr id="5" name="Picture 4">
            <a:extLst>
              <a:ext uri="{FF2B5EF4-FFF2-40B4-BE49-F238E27FC236}">
                <a16:creationId xmlns:a16="http://schemas.microsoft.com/office/drawing/2014/main" id="{88716948-ED3D-4BFE-9724-5D14606F04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2262" y="2110043"/>
            <a:ext cx="4873799" cy="3261992"/>
          </a:xfrm>
          <a:prstGeom prst="rect">
            <a:avLst/>
          </a:prstGeom>
        </p:spPr>
      </p:pic>
      <p:sp>
        <p:nvSpPr>
          <p:cNvPr id="6" name="TextBox 5">
            <a:extLst>
              <a:ext uri="{FF2B5EF4-FFF2-40B4-BE49-F238E27FC236}">
                <a16:creationId xmlns:a16="http://schemas.microsoft.com/office/drawing/2014/main" id="{8900A323-BF2E-4901-A7E0-EC6A1679ECB5}"/>
              </a:ext>
            </a:extLst>
          </p:cNvPr>
          <p:cNvSpPr txBox="1"/>
          <p:nvPr/>
        </p:nvSpPr>
        <p:spPr>
          <a:xfrm>
            <a:off x="2420035" y="3110867"/>
            <a:ext cx="2151965" cy="2308324"/>
          </a:xfrm>
          <a:prstGeom prst="rect">
            <a:avLst/>
          </a:prstGeom>
          <a:noFill/>
        </p:spPr>
        <p:txBody>
          <a:bodyPr wrap="square" rtlCol="0">
            <a:spAutoFit/>
          </a:bodyPr>
          <a:lstStyle/>
          <a:p>
            <a:r>
              <a:rPr lang="en-US" b="1" dirty="0">
                <a:solidFill>
                  <a:srgbClr val="FFC000"/>
                </a:solidFill>
              </a:rPr>
              <a:t>…to come alongside you with a team that will travel the PD journey with you and encourage you along the way.</a:t>
            </a:r>
          </a:p>
          <a:p>
            <a:endParaRPr lang="en-US" dirty="0"/>
          </a:p>
        </p:txBody>
      </p:sp>
    </p:spTree>
    <p:extLst>
      <p:ext uri="{BB962C8B-B14F-4D97-AF65-F5344CB8AC3E}">
        <p14:creationId xmlns:p14="http://schemas.microsoft.com/office/powerpoint/2010/main" val="731443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9F4C-2285-4D23-B3B6-366D8C6145E9}"/>
              </a:ext>
            </a:extLst>
          </p:cNvPr>
          <p:cNvSpPr>
            <a:spLocks noGrp="1"/>
          </p:cNvSpPr>
          <p:nvPr>
            <p:ph type="title"/>
          </p:nvPr>
        </p:nvSpPr>
        <p:spPr/>
        <p:txBody>
          <a:bodyPr/>
          <a:lstStyle/>
          <a:p>
            <a:r>
              <a:rPr lang="en-US" b="1" dirty="0"/>
              <a:t>Remember . . .</a:t>
            </a:r>
          </a:p>
        </p:txBody>
      </p:sp>
      <p:sp>
        <p:nvSpPr>
          <p:cNvPr id="3" name="Content Placeholder 2">
            <a:extLst>
              <a:ext uri="{FF2B5EF4-FFF2-40B4-BE49-F238E27FC236}">
                <a16:creationId xmlns:a16="http://schemas.microsoft.com/office/drawing/2014/main" id="{D9CFAD69-7C9C-47C8-BBB0-6DD34D629F7C}"/>
              </a:ext>
            </a:extLst>
          </p:cNvPr>
          <p:cNvSpPr>
            <a:spLocks noGrp="1"/>
          </p:cNvSpPr>
          <p:nvPr>
            <p:ph idx="1"/>
          </p:nvPr>
        </p:nvSpPr>
        <p:spPr/>
        <p:txBody>
          <a:bodyPr>
            <a:normAutofit fontScale="92500" lnSpcReduction="10000"/>
          </a:bodyPr>
          <a:lstStyle/>
          <a:p>
            <a:pPr marL="0" indent="0">
              <a:buNone/>
            </a:pPr>
            <a:r>
              <a:rPr lang="en-US" sz="2400" b="1" dirty="0"/>
              <a:t>PD is not </a:t>
            </a:r>
            <a:r>
              <a:rPr lang="en-US" sz="2400" b="1" dirty="0">
                <a:solidFill>
                  <a:srgbClr val="C00000"/>
                </a:solidFill>
              </a:rPr>
              <a:t>convincing</a:t>
            </a:r>
            <a:r>
              <a:rPr lang="en-US" sz="2400" b="1" dirty="0"/>
              <a:t> people to support you.</a:t>
            </a:r>
          </a:p>
          <a:p>
            <a:pPr marL="0" indent="0">
              <a:buNone/>
            </a:pPr>
            <a:r>
              <a:rPr lang="en-US" sz="2400" b="1" dirty="0"/>
              <a:t>PD is about ministering to friends </a:t>
            </a:r>
            <a:r>
              <a:rPr lang="en-US" sz="2400" b="1"/>
              <a:t>and giving them the </a:t>
            </a:r>
            <a:r>
              <a:rPr lang="en-US" sz="2400" b="1" dirty="0"/>
              <a:t>opportunity to have a significant impact on the Harvest through a monthly financial commitment to ISI and your ministry, leaving the </a:t>
            </a:r>
            <a:r>
              <a:rPr lang="en-US" sz="2400" b="1" dirty="0">
                <a:solidFill>
                  <a:srgbClr val="C00000"/>
                </a:solidFill>
              </a:rPr>
              <a:t>convincing</a:t>
            </a:r>
            <a:r>
              <a:rPr lang="en-US" sz="2400" b="1" dirty="0"/>
              <a:t> to God. </a:t>
            </a:r>
          </a:p>
          <a:p>
            <a:pPr marL="0" indent="0">
              <a:buNone/>
            </a:pPr>
            <a:r>
              <a:rPr lang="en-US" sz="2400" b="1" dirty="0"/>
              <a:t>Ministering to people is your part; money is God’s part!</a:t>
            </a:r>
          </a:p>
        </p:txBody>
      </p:sp>
    </p:spTree>
    <p:extLst>
      <p:ext uri="{BB962C8B-B14F-4D97-AF65-F5344CB8AC3E}">
        <p14:creationId xmlns:p14="http://schemas.microsoft.com/office/powerpoint/2010/main" val="95176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6D17-A436-4D6E-9683-89AB7413BF91}"/>
              </a:ext>
            </a:extLst>
          </p:cNvPr>
          <p:cNvSpPr>
            <a:spLocks noGrp="1"/>
          </p:cNvSpPr>
          <p:nvPr>
            <p:ph type="title"/>
          </p:nvPr>
        </p:nvSpPr>
        <p:spPr/>
        <p:txBody>
          <a:bodyPr/>
          <a:lstStyle/>
          <a:p>
            <a:r>
              <a:rPr lang="en-US" b="1" dirty="0"/>
              <a:t>Your pd team:</a:t>
            </a:r>
          </a:p>
        </p:txBody>
      </p:sp>
      <p:sp>
        <p:nvSpPr>
          <p:cNvPr id="3" name="Content Placeholder 2">
            <a:extLst>
              <a:ext uri="{FF2B5EF4-FFF2-40B4-BE49-F238E27FC236}">
                <a16:creationId xmlns:a16="http://schemas.microsoft.com/office/drawing/2014/main" id="{465D5DD5-A98D-4565-92BE-2DE0113F7452}"/>
              </a:ext>
            </a:extLst>
          </p:cNvPr>
          <p:cNvSpPr>
            <a:spLocks noGrp="1"/>
          </p:cNvSpPr>
          <p:nvPr>
            <p:ph idx="1"/>
          </p:nvPr>
        </p:nvSpPr>
        <p:spPr/>
        <p:txBody>
          <a:bodyPr/>
          <a:lstStyle/>
          <a:p>
            <a:r>
              <a:rPr lang="en-US" b="1" dirty="0"/>
              <a:t>Jesus, who promised to be with you always</a:t>
            </a:r>
          </a:p>
          <a:p>
            <a:r>
              <a:rPr lang="en-US" b="1" dirty="0"/>
              <a:t>Your ISI PD Coach</a:t>
            </a:r>
          </a:p>
          <a:p>
            <a:r>
              <a:rPr lang="en-US" b="1" dirty="0"/>
              <a:t>Your local Accountability Partner(s)</a:t>
            </a:r>
          </a:p>
          <a:p>
            <a:r>
              <a:rPr lang="en-US" b="1" dirty="0"/>
              <a:t>Your Champion(s)</a:t>
            </a:r>
          </a:p>
          <a:p>
            <a:r>
              <a:rPr lang="en-US" b="1" dirty="0"/>
              <a:t>Your ISI local supervisor</a:t>
            </a:r>
          </a:p>
          <a:p>
            <a:r>
              <a:rPr lang="en-US" b="1" dirty="0"/>
              <a:t>Your ISI Regional Field Director (RFD)</a:t>
            </a:r>
          </a:p>
          <a:p>
            <a:r>
              <a:rPr lang="en-US" b="1" dirty="0"/>
              <a:t>Your ISI Field Development staff: Jeff and Amber.</a:t>
            </a:r>
          </a:p>
        </p:txBody>
      </p:sp>
      <p:pic>
        <p:nvPicPr>
          <p:cNvPr id="4" name="Picture 3">
            <a:extLst>
              <a:ext uri="{FF2B5EF4-FFF2-40B4-BE49-F238E27FC236}">
                <a16:creationId xmlns:a16="http://schemas.microsoft.com/office/drawing/2014/main" id="{7709C69E-8DFA-4C76-9B19-8A89E113FD3A}"/>
              </a:ext>
            </a:extLst>
          </p:cNvPr>
          <p:cNvPicPr>
            <a:picLocks noChangeAspect="1"/>
          </p:cNvPicPr>
          <p:nvPr/>
        </p:nvPicPr>
        <p:blipFill>
          <a:blip r:embed="rId2"/>
          <a:stretch>
            <a:fillRect/>
          </a:stretch>
        </p:blipFill>
        <p:spPr>
          <a:xfrm>
            <a:off x="6316718" y="2713825"/>
            <a:ext cx="2645893" cy="1725318"/>
          </a:xfrm>
          <a:prstGeom prst="rect">
            <a:avLst/>
          </a:prstGeom>
        </p:spPr>
      </p:pic>
    </p:spTree>
    <p:extLst>
      <p:ext uri="{BB962C8B-B14F-4D97-AF65-F5344CB8AC3E}">
        <p14:creationId xmlns:p14="http://schemas.microsoft.com/office/powerpoint/2010/main" val="301406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F7FD8-547F-4F86-B785-0D32FAF40D1C}"/>
              </a:ext>
            </a:extLst>
          </p:cNvPr>
          <p:cNvSpPr>
            <a:spLocks noGrp="1"/>
          </p:cNvSpPr>
          <p:nvPr>
            <p:ph type="title"/>
          </p:nvPr>
        </p:nvSpPr>
        <p:spPr>
          <a:xfrm>
            <a:off x="1443491" y="796412"/>
            <a:ext cx="6571343" cy="1012510"/>
          </a:xfrm>
        </p:spPr>
        <p:txBody>
          <a:bodyPr>
            <a:normAutofit/>
          </a:bodyPr>
          <a:lstStyle/>
          <a:p>
            <a:r>
              <a:rPr lang="en-US" b="1" dirty="0"/>
              <a:t>PD Agreement</a:t>
            </a:r>
            <a:br>
              <a:rPr lang="en-US" b="1" dirty="0"/>
            </a:br>
            <a:endParaRPr lang="en-US" dirty="0"/>
          </a:p>
        </p:txBody>
      </p:sp>
      <p:sp>
        <p:nvSpPr>
          <p:cNvPr id="3" name="Content Placeholder 2">
            <a:extLst>
              <a:ext uri="{FF2B5EF4-FFF2-40B4-BE49-F238E27FC236}">
                <a16:creationId xmlns:a16="http://schemas.microsoft.com/office/drawing/2014/main" id="{D34BE049-8866-4CAA-88C0-2840187616EE}"/>
              </a:ext>
            </a:extLst>
          </p:cNvPr>
          <p:cNvSpPr>
            <a:spLocks noGrp="1"/>
          </p:cNvSpPr>
          <p:nvPr>
            <p:ph idx="1"/>
          </p:nvPr>
        </p:nvSpPr>
        <p:spPr>
          <a:xfrm>
            <a:off x="1443491" y="2015733"/>
            <a:ext cx="6571343" cy="4045854"/>
          </a:xfrm>
        </p:spPr>
        <p:txBody>
          <a:bodyPr>
            <a:noAutofit/>
          </a:bodyPr>
          <a:lstStyle/>
          <a:p>
            <a:r>
              <a:rPr lang="en-US" sz="1400" b="1" dirty="0"/>
              <a:t>It is ISI’s expectation that I will reach </a:t>
            </a:r>
            <a:r>
              <a:rPr lang="en-US" sz="1400" b="1" dirty="0">
                <a:latin typeface="Arial" panose="020B0604020202020204" pitchFamily="34" charset="0"/>
                <a:cs typeface="Arial" panose="020B0604020202020204" pitchFamily="34" charset="0"/>
              </a:rPr>
              <a:t>1</a:t>
            </a:r>
            <a:r>
              <a:rPr lang="en-US" sz="1400" b="1" dirty="0"/>
              <a:t>00% of my full budget and maintain that level consistently. I will have up to</a:t>
            </a:r>
            <a:r>
              <a:rPr lang="en-US" sz="1400" b="1" dirty="0">
                <a:solidFill>
                  <a:srgbClr val="7030A0"/>
                </a:solidFill>
              </a:rPr>
              <a:t> </a:t>
            </a:r>
            <a:r>
              <a:rPr lang="en-US" sz="1400" b="1" i="1" dirty="0">
                <a:solidFill>
                  <a:srgbClr val="7030A0"/>
                </a:solidFill>
                <a:latin typeface="Arial" panose="020B0604020202020204" pitchFamily="34" charset="0"/>
                <a:cs typeface="Arial" panose="020B0604020202020204" pitchFamily="34" charset="0"/>
              </a:rPr>
              <a:t>1</a:t>
            </a:r>
            <a:r>
              <a:rPr lang="en-US" sz="1400" b="1" i="1" dirty="0">
                <a:solidFill>
                  <a:srgbClr val="7030A0"/>
                </a:solidFill>
              </a:rPr>
              <a:t>8 months</a:t>
            </a:r>
            <a:r>
              <a:rPr lang="en-US" sz="1400" b="1" dirty="0">
                <a:solidFill>
                  <a:srgbClr val="7030A0"/>
                </a:solidFill>
              </a:rPr>
              <a:t> </a:t>
            </a:r>
            <a:r>
              <a:rPr lang="en-US" sz="1400" b="1" dirty="0"/>
              <a:t>to focus on PD and reach this goal. </a:t>
            </a:r>
          </a:p>
          <a:p>
            <a:r>
              <a:rPr lang="en-US" sz="1400" b="1" dirty="0"/>
              <a:t>I will support myself through the PD period by working ____ HPW at a job (outside of ISI) until such time as my account is sufficient to cover my living expenses. </a:t>
            </a:r>
          </a:p>
          <a:p>
            <a:r>
              <a:rPr lang="en-US" sz="1400" b="1" dirty="0"/>
              <a:t>It is my intention to make full use of the training ISI has given me to seek out those partners the Lord has already appointed for me. </a:t>
            </a:r>
          </a:p>
          <a:p>
            <a:r>
              <a:rPr lang="en-US" sz="1400" b="1" dirty="0"/>
              <a:t>I understand and agree to the accountability of regular and timely reporting to my PD Coach. </a:t>
            </a:r>
          </a:p>
          <a:p>
            <a:r>
              <a:rPr lang="en-US" sz="1400" b="1" dirty="0"/>
              <a:t>I understand ISI’s statement of expectations of me during my PD ministry period and am ready to begin this part of my ministry with ISI. </a:t>
            </a:r>
          </a:p>
          <a:p>
            <a:pPr marL="0" indent="0">
              <a:buNone/>
            </a:pPr>
            <a:r>
              <a:rPr lang="en-US" sz="1400" b="1" dirty="0"/>
              <a:t>Signed: ______________________________________________</a:t>
            </a:r>
          </a:p>
        </p:txBody>
      </p:sp>
    </p:spTree>
    <p:extLst>
      <p:ext uri="{BB962C8B-B14F-4D97-AF65-F5344CB8AC3E}">
        <p14:creationId xmlns:p14="http://schemas.microsoft.com/office/powerpoint/2010/main" val="400709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9D87D-83B6-4601-A32E-B57D1BFA96D8}"/>
              </a:ext>
            </a:extLst>
          </p:cNvPr>
          <p:cNvSpPr>
            <a:spLocks noGrp="1"/>
          </p:cNvSpPr>
          <p:nvPr>
            <p:ph type="title"/>
          </p:nvPr>
        </p:nvSpPr>
        <p:spPr/>
        <p:txBody>
          <a:bodyPr/>
          <a:lstStyle/>
          <a:p>
            <a:r>
              <a:rPr lang="en-US" b="1" dirty="0"/>
              <a:t>PD Agreement</a:t>
            </a:r>
            <a:endParaRPr lang="en-US" dirty="0"/>
          </a:p>
        </p:txBody>
      </p:sp>
      <p:sp>
        <p:nvSpPr>
          <p:cNvPr id="3" name="Content Placeholder 2">
            <a:extLst>
              <a:ext uri="{FF2B5EF4-FFF2-40B4-BE49-F238E27FC236}">
                <a16:creationId xmlns:a16="http://schemas.microsoft.com/office/drawing/2014/main" id="{F8181F87-E85D-40EB-9D96-8BEDE100DCF8}"/>
              </a:ext>
            </a:extLst>
          </p:cNvPr>
          <p:cNvSpPr>
            <a:spLocks noGrp="1"/>
          </p:cNvSpPr>
          <p:nvPr>
            <p:ph idx="1"/>
          </p:nvPr>
        </p:nvSpPr>
        <p:spPr>
          <a:xfrm>
            <a:off x="1443491" y="2015733"/>
            <a:ext cx="6571343" cy="4023732"/>
          </a:xfrm>
        </p:spPr>
        <p:txBody>
          <a:bodyPr>
            <a:normAutofit fontScale="85000" lnSpcReduction="20000"/>
          </a:bodyPr>
          <a:lstStyle/>
          <a:p>
            <a:r>
              <a:rPr lang="en-US" b="1" dirty="0"/>
              <a:t>Approved monthly budget	$ _________		</a:t>
            </a:r>
            <a:endParaRPr lang="en-US" dirty="0"/>
          </a:p>
          <a:p>
            <a:r>
              <a:rPr lang="en-US" b="1" dirty="0"/>
              <a:t>Raised to date per month	$ _________</a:t>
            </a:r>
            <a:endParaRPr lang="en-US" dirty="0"/>
          </a:p>
          <a:p>
            <a:r>
              <a:rPr lang="en-US" b="1" dirty="0"/>
              <a:t>Balance to raise per month	$ _________</a:t>
            </a:r>
            <a:endParaRPr lang="en-US" dirty="0"/>
          </a:p>
          <a:p>
            <a:r>
              <a:rPr lang="en-US" b="1" dirty="0"/>
              <a:t>Number on PCL 			­ __________</a:t>
            </a:r>
            <a:endParaRPr lang="en-US" dirty="0"/>
          </a:p>
          <a:p>
            <a:r>
              <a:rPr lang="en-US" b="1" dirty="0"/>
              <a:t>Number of potential churches	 __________</a:t>
            </a:r>
            <a:endParaRPr lang="en-US" dirty="0"/>
          </a:p>
          <a:p>
            <a:r>
              <a:rPr lang="en-US" b="1" dirty="0"/>
              <a:t>HPW given to PD 		 __________</a:t>
            </a:r>
            <a:endParaRPr lang="en-US" dirty="0"/>
          </a:p>
          <a:p>
            <a:r>
              <a:rPr lang="en-US" b="1" dirty="0"/>
              <a:t>HPW given to local ministry 	 __________</a:t>
            </a:r>
            <a:endParaRPr lang="en-US" dirty="0"/>
          </a:p>
          <a:p>
            <a:r>
              <a:rPr lang="en-US" b="1" dirty="0"/>
              <a:t>Local supervisor 			__________________</a:t>
            </a:r>
            <a:endParaRPr lang="en-US" dirty="0"/>
          </a:p>
          <a:p>
            <a:r>
              <a:rPr lang="en-US" b="1" dirty="0"/>
              <a:t>RFD</a:t>
            </a:r>
            <a:r>
              <a:rPr lang="en-US" dirty="0"/>
              <a:t>					</a:t>
            </a:r>
            <a:r>
              <a:rPr lang="en-US" b="1" dirty="0"/>
              <a:t>__________________</a:t>
            </a:r>
            <a:endParaRPr lang="en-US" dirty="0"/>
          </a:p>
          <a:p>
            <a:r>
              <a:rPr lang="en-US" b="1" dirty="0"/>
              <a:t>PD Coach				__________________</a:t>
            </a:r>
            <a:endParaRPr lang="en-US" dirty="0"/>
          </a:p>
          <a:p>
            <a:pPr marL="0" indent="0">
              <a:buNone/>
            </a:pPr>
            <a:endParaRPr lang="en-US" dirty="0"/>
          </a:p>
        </p:txBody>
      </p:sp>
    </p:spTree>
    <p:extLst>
      <p:ext uri="{BB962C8B-B14F-4D97-AF65-F5344CB8AC3E}">
        <p14:creationId xmlns:p14="http://schemas.microsoft.com/office/powerpoint/2010/main" val="2359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6D0FE-E093-4E43-88A2-098337260FA1}"/>
              </a:ext>
            </a:extLst>
          </p:cNvPr>
          <p:cNvSpPr>
            <a:spLocks noGrp="1"/>
          </p:cNvSpPr>
          <p:nvPr>
            <p:ph type="title"/>
          </p:nvPr>
        </p:nvSpPr>
        <p:spPr/>
        <p:txBody>
          <a:bodyPr>
            <a:normAutofit/>
          </a:bodyPr>
          <a:lstStyle/>
          <a:p>
            <a:r>
              <a:rPr lang="en-US" b="1" dirty="0"/>
              <a:t>Pd agreement</a:t>
            </a:r>
          </a:p>
        </p:txBody>
      </p:sp>
      <p:sp>
        <p:nvSpPr>
          <p:cNvPr id="3" name="Content Placeholder 2">
            <a:extLst>
              <a:ext uri="{FF2B5EF4-FFF2-40B4-BE49-F238E27FC236}">
                <a16:creationId xmlns:a16="http://schemas.microsoft.com/office/drawing/2014/main" id="{3266435D-2997-437A-BA7A-8D0DAE65E8CB}"/>
              </a:ext>
            </a:extLst>
          </p:cNvPr>
          <p:cNvSpPr>
            <a:spLocks noGrp="1"/>
          </p:cNvSpPr>
          <p:nvPr>
            <p:ph idx="1"/>
          </p:nvPr>
        </p:nvSpPr>
        <p:spPr>
          <a:xfrm>
            <a:off x="1443491" y="2015732"/>
            <a:ext cx="6571343" cy="4067977"/>
          </a:xfrm>
        </p:spPr>
        <p:txBody>
          <a:bodyPr>
            <a:normAutofit lnSpcReduction="10000"/>
          </a:bodyPr>
          <a:lstStyle/>
          <a:p>
            <a:pPr marL="0" indent="0">
              <a:buNone/>
            </a:pPr>
            <a:r>
              <a:rPr lang="en-US" b="1" dirty="0"/>
              <a:t>Support Goals	       Date</a:t>
            </a:r>
          </a:p>
          <a:p>
            <a:pPr marL="0" indent="0">
              <a:buNone/>
            </a:pPr>
            <a:r>
              <a:rPr lang="en-US" dirty="0">
                <a:latin typeface="Arial" panose="020B0604020202020204" pitchFamily="34" charset="0"/>
                <a:cs typeface="Arial" panose="020B0604020202020204" pitchFamily="34" charset="0"/>
              </a:rPr>
              <a:t>1</a:t>
            </a:r>
            <a:r>
              <a:rPr lang="en-US" dirty="0"/>
              <a:t>0% 			__________</a:t>
            </a:r>
          </a:p>
          <a:p>
            <a:pPr marL="0" indent="0">
              <a:buNone/>
            </a:pPr>
            <a:r>
              <a:rPr lang="en-US" dirty="0"/>
              <a:t>50%			__________ (9 months or less)</a:t>
            </a:r>
          </a:p>
          <a:p>
            <a:pPr marL="0" indent="0">
              <a:buNone/>
            </a:pPr>
            <a:r>
              <a:rPr lang="en-US" dirty="0"/>
              <a:t>75%			__________</a:t>
            </a:r>
          </a:p>
          <a:p>
            <a:pPr marL="0" indent="0">
              <a:buNone/>
            </a:pPr>
            <a:r>
              <a:rPr lang="en-US" dirty="0"/>
              <a:t>90%			__________ </a:t>
            </a:r>
          </a:p>
          <a:p>
            <a:pPr marL="0" indent="0">
              <a:buNone/>
            </a:pPr>
            <a:r>
              <a:rPr lang="en-US" dirty="0">
                <a:latin typeface="Arial" panose="020B0604020202020204" pitchFamily="34" charset="0"/>
                <a:cs typeface="Arial" panose="020B0604020202020204" pitchFamily="34" charset="0"/>
              </a:rPr>
              <a:t>1</a:t>
            </a:r>
            <a:r>
              <a:rPr lang="en-US" dirty="0"/>
              <a:t>00%			__________ (</a:t>
            </a:r>
            <a:r>
              <a:rPr lang="en-US" dirty="0">
                <a:latin typeface="Arial" panose="020B0604020202020204" pitchFamily="34" charset="0"/>
                <a:cs typeface="Arial" panose="020B0604020202020204" pitchFamily="34" charset="0"/>
              </a:rPr>
              <a:t>1</a:t>
            </a:r>
            <a:r>
              <a:rPr lang="en-US" dirty="0"/>
              <a:t>8 months or less)</a:t>
            </a:r>
          </a:p>
          <a:p>
            <a:pPr marL="0" indent="0">
              <a:buNone/>
            </a:pPr>
            <a:r>
              <a:rPr lang="en-US" dirty="0"/>
              <a:t>Return signed electronic copy to the Director of Field Development (DFD) with copies to your PD Coach, RFD, and local supervisor.  </a:t>
            </a:r>
            <a:r>
              <a:rPr lang="en-US" b="1" dirty="0">
                <a:solidFill>
                  <a:srgbClr val="7030A0"/>
                </a:solidFill>
                <a:highlight>
                  <a:srgbClr val="FFFF00"/>
                </a:highlight>
              </a:rPr>
              <a:t>Due Mon 3-25-24.</a:t>
            </a:r>
            <a:r>
              <a:rPr lang="en-US" dirty="0">
                <a:highlight>
                  <a:srgbClr val="FFFF00"/>
                </a:highlight>
              </a:rPr>
              <a:t>     </a:t>
            </a:r>
            <a:endParaRPr lang="en-US" sz="1800" dirty="0">
              <a:highlight>
                <a:srgbClr val="FFFF00"/>
              </a:highlight>
            </a:endParaRPr>
          </a:p>
          <a:p>
            <a:pPr marL="0" indent="0">
              <a:buNone/>
            </a:pPr>
            <a:endParaRPr lang="en-US" dirty="0"/>
          </a:p>
          <a:p>
            <a:endParaRPr lang="en-US" dirty="0"/>
          </a:p>
        </p:txBody>
      </p:sp>
    </p:spTree>
    <p:extLst>
      <p:ext uri="{BB962C8B-B14F-4D97-AF65-F5344CB8AC3E}">
        <p14:creationId xmlns:p14="http://schemas.microsoft.com/office/powerpoint/2010/main" val="3137251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866FC-5637-49C4-9B22-33AA0D796820}"/>
              </a:ext>
            </a:extLst>
          </p:cNvPr>
          <p:cNvSpPr>
            <a:spLocks noGrp="1"/>
          </p:cNvSpPr>
          <p:nvPr>
            <p:ph type="title"/>
          </p:nvPr>
        </p:nvSpPr>
        <p:spPr/>
        <p:txBody>
          <a:bodyPr/>
          <a:lstStyle/>
          <a:p>
            <a:r>
              <a:rPr lang="en-US" b="1" dirty="0"/>
              <a:t>First thing Monday (FTM)</a:t>
            </a:r>
          </a:p>
        </p:txBody>
      </p:sp>
      <p:sp>
        <p:nvSpPr>
          <p:cNvPr id="3" name="Content Placeholder 2">
            <a:extLst>
              <a:ext uri="{FF2B5EF4-FFF2-40B4-BE49-F238E27FC236}">
                <a16:creationId xmlns:a16="http://schemas.microsoft.com/office/drawing/2014/main" id="{00FFFA74-CC52-4797-B1E7-78C0272D80E1}"/>
              </a:ext>
            </a:extLst>
          </p:cNvPr>
          <p:cNvSpPr>
            <a:spLocks noGrp="1"/>
          </p:cNvSpPr>
          <p:nvPr>
            <p:ph idx="1"/>
          </p:nvPr>
        </p:nvSpPr>
        <p:spPr>
          <a:xfrm>
            <a:off x="884255" y="2015733"/>
            <a:ext cx="7686989" cy="4294632"/>
          </a:xfrm>
        </p:spPr>
        <p:txBody>
          <a:bodyPr>
            <a:normAutofit fontScale="92500" lnSpcReduction="20000"/>
          </a:bodyPr>
          <a:lstStyle/>
          <a:p>
            <a:pPr marL="0" indent="0">
              <a:lnSpc>
                <a:spcPct val="100000"/>
              </a:lnSpc>
              <a:spcBef>
                <a:spcPts val="0"/>
              </a:spcBef>
              <a:spcAft>
                <a:spcPts val="600"/>
              </a:spcAft>
              <a:buNone/>
            </a:pPr>
            <a:r>
              <a:rPr lang="en-US" sz="1400" b="1" dirty="0"/>
              <a:t>DIRECTIONS: </a:t>
            </a:r>
            <a:r>
              <a:rPr lang="en-US" sz="1400" b="1" i="1" dirty="0"/>
              <a:t>Please supply all information requested, expanding the form as needed, and submit as a Word document email attachment to your PD Coach each Monday that an FTM Report is due.</a:t>
            </a:r>
            <a:endParaRPr lang="en-US" sz="1400" b="1" dirty="0"/>
          </a:p>
          <a:p>
            <a:pPr marL="0" indent="0">
              <a:buNone/>
            </a:pPr>
            <a:r>
              <a:rPr lang="en-US" sz="1400" b="1" dirty="0">
                <a:solidFill>
                  <a:srgbClr val="C00000"/>
                </a:solidFill>
              </a:rPr>
              <a:t>Name: _____________________		Date: __________</a:t>
            </a:r>
            <a:endParaRPr lang="en-US" sz="1400" dirty="0">
              <a:solidFill>
                <a:srgbClr val="C00000"/>
              </a:solidFill>
            </a:endParaRPr>
          </a:p>
          <a:p>
            <a:pPr marL="0" indent="0">
              <a:buNone/>
            </a:pPr>
            <a:r>
              <a:rPr lang="en-US" sz="1400" dirty="0">
                <a:solidFill>
                  <a:srgbClr val="C00000"/>
                </a:solidFill>
              </a:rPr>
              <a:t> </a:t>
            </a:r>
          </a:p>
          <a:p>
            <a:pPr marL="0" indent="0">
              <a:buNone/>
            </a:pPr>
            <a:r>
              <a:rPr lang="en-US" sz="1400" b="1" dirty="0"/>
              <a:t>Month and Year PD was initiated  					__________</a:t>
            </a:r>
          </a:p>
          <a:p>
            <a:pPr marL="0" indent="0">
              <a:buNone/>
            </a:pPr>
            <a:r>
              <a:rPr lang="en-US" sz="1400" b="1" dirty="0"/>
              <a:t>Current approved monthly budget					$_________</a:t>
            </a:r>
          </a:p>
          <a:p>
            <a:pPr marL="0" indent="0">
              <a:buNone/>
            </a:pPr>
            <a:r>
              <a:rPr lang="en-US" sz="1400" b="1" dirty="0"/>
              <a:t>Current support level (as percent of your monthly budget)		_________%</a:t>
            </a:r>
          </a:p>
          <a:p>
            <a:pPr marL="0" indent="0">
              <a:buNone/>
            </a:pPr>
            <a:r>
              <a:rPr lang="en-US" sz="1400" b="1" dirty="0"/>
              <a:t>Amount of monthly ISI partial salary you are presently </a:t>
            </a:r>
          </a:p>
          <a:p>
            <a:pPr marL="0" indent="0">
              <a:buNone/>
            </a:pPr>
            <a:r>
              <a:rPr lang="en-US" sz="1400" b="1" dirty="0"/>
              <a:t>receiving (if any)							$_________</a:t>
            </a:r>
          </a:p>
          <a:p>
            <a:pPr marL="0" indent="0">
              <a:buNone/>
            </a:pPr>
            <a:r>
              <a:rPr lang="en-US" sz="1400" b="1" dirty="0"/>
              <a:t>Hours per week given to PD since last FTM				__________</a:t>
            </a:r>
          </a:p>
          <a:p>
            <a:pPr marL="0" indent="0">
              <a:buNone/>
            </a:pPr>
            <a:r>
              <a:rPr lang="en-US" sz="1400" b="1" dirty="0"/>
              <a:t>Last newsletter update to PCL sent (provide date &amp; attach a copy)	__________	</a:t>
            </a:r>
          </a:p>
          <a:p>
            <a:pPr marL="0" indent="0">
              <a:buNone/>
            </a:pPr>
            <a:r>
              <a:rPr lang="en-US" sz="1400" b="1" dirty="0"/>
              <a:t>Status of the next update (provide date)				__________</a:t>
            </a:r>
          </a:p>
          <a:p>
            <a:pPr marL="0" indent="0">
              <a:buNone/>
            </a:pPr>
            <a:r>
              <a:rPr lang="en-US" sz="1400" b="1" dirty="0"/>
              <a:t>New support committed since last FTM (include details below)</a:t>
            </a:r>
            <a:r>
              <a:rPr lang="en-US" sz="1400" b="1"/>
              <a:t>	$_________</a:t>
            </a:r>
            <a:endParaRPr lang="en-US" sz="1400" b="1" dirty="0"/>
          </a:p>
          <a:p>
            <a:pPr marL="0" indent="0">
              <a:buNone/>
            </a:pPr>
            <a:endParaRPr lang="en-US" dirty="0"/>
          </a:p>
          <a:p>
            <a:endParaRPr lang="en-US" dirty="0"/>
          </a:p>
        </p:txBody>
      </p:sp>
    </p:spTree>
    <p:extLst>
      <p:ext uri="{BB962C8B-B14F-4D97-AF65-F5344CB8AC3E}">
        <p14:creationId xmlns:p14="http://schemas.microsoft.com/office/powerpoint/2010/main" val="2339484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5E5ED-58A5-4E09-B2E5-FCD48C713EF3}"/>
              </a:ext>
            </a:extLst>
          </p:cNvPr>
          <p:cNvSpPr>
            <a:spLocks noGrp="1"/>
          </p:cNvSpPr>
          <p:nvPr>
            <p:ph type="title"/>
          </p:nvPr>
        </p:nvSpPr>
        <p:spPr/>
        <p:txBody>
          <a:bodyPr/>
          <a:lstStyle/>
          <a:p>
            <a:pPr algn="ctr"/>
            <a:r>
              <a:rPr lang="en-US" b="1" dirty="0"/>
              <a:t>First thing Monday (FTM)</a:t>
            </a:r>
            <a:br>
              <a:rPr lang="en-US" b="1" dirty="0"/>
            </a:br>
            <a:r>
              <a:rPr lang="en-US" sz="1800" dirty="0"/>
              <a:t>Continued…</a:t>
            </a:r>
          </a:p>
        </p:txBody>
      </p:sp>
      <p:sp>
        <p:nvSpPr>
          <p:cNvPr id="3" name="Content Placeholder 2">
            <a:extLst>
              <a:ext uri="{FF2B5EF4-FFF2-40B4-BE49-F238E27FC236}">
                <a16:creationId xmlns:a16="http://schemas.microsoft.com/office/drawing/2014/main" id="{2E237D5B-61E7-4E89-BA59-A9F644C301AA}"/>
              </a:ext>
            </a:extLst>
          </p:cNvPr>
          <p:cNvSpPr>
            <a:spLocks noGrp="1"/>
          </p:cNvSpPr>
          <p:nvPr>
            <p:ph idx="1"/>
          </p:nvPr>
        </p:nvSpPr>
        <p:spPr>
          <a:xfrm>
            <a:off x="1443491" y="2015733"/>
            <a:ext cx="6571343" cy="4060602"/>
          </a:xfrm>
        </p:spPr>
        <p:txBody>
          <a:bodyPr>
            <a:normAutofit/>
          </a:bodyPr>
          <a:lstStyle/>
          <a:p>
            <a:pPr marL="0" indent="0">
              <a:buNone/>
            </a:pPr>
            <a:r>
              <a:rPr lang="en-US" b="1" dirty="0"/>
              <a:t>Prayer effort—Self and Prayer Team: </a:t>
            </a:r>
          </a:p>
          <a:p>
            <a:pPr marL="0" indent="0">
              <a:lnSpc>
                <a:spcPct val="110000"/>
              </a:lnSpc>
              <a:buNone/>
            </a:pPr>
            <a:r>
              <a:rPr lang="en-US" b="1" dirty="0"/>
              <a:t>New contacts developed: </a:t>
            </a:r>
          </a:p>
          <a:p>
            <a:pPr marL="0" indent="0">
              <a:buNone/>
            </a:pPr>
            <a:r>
              <a:rPr lang="en-US" b="1" dirty="0"/>
              <a:t>Accountability Partner contact and discussion points: </a:t>
            </a:r>
          </a:p>
          <a:p>
            <a:pPr marL="0" indent="0">
              <a:buNone/>
            </a:pPr>
            <a:r>
              <a:rPr lang="en-US" b="1" dirty="0"/>
              <a:t>Champion contact and discussion points: </a:t>
            </a:r>
          </a:p>
          <a:p>
            <a:pPr marL="0" indent="0">
              <a:buNone/>
            </a:pPr>
            <a:r>
              <a:rPr lang="en-US" b="1" dirty="0"/>
              <a:t>Action Plan (AP) is current through: </a:t>
            </a:r>
          </a:p>
          <a:p>
            <a:pPr marL="0" indent="0">
              <a:buNone/>
            </a:pPr>
            <a:r>
              <a:rPr lang="en-US" b="1" dirty="0"/>
              <a:t>(If your AP has expired, </a:t>
            </a:r>
            <a:r>
              <a:rPr lang="en-US" b="1" dirty="0">
                <a:solidFill>
                  <a:srgbClr val="A50021"/>
                </a:solidFill>
              </a:rPr>
              <a:t>attach a new one for the next two months.</a:t>
            </a:r>
            <a:r>
              <a:rPr lang="en-US" dirty="0"/>
              <a:t> </a:t>
            </a:r>
            <a:r>
              <a:rPr lang="en-US" b="1" dirty="0"/>
              <a:t>Keep your AP up-to-date.)</a:t>
            </a:r>
          </a:p>
          <a:p>
            <a:pPr marL="0" indent="0">
              <a:buNone/>
            </a:pPr>
            <a:endParaRPr lang="en-US" dirty="0"/>
          </a:p>
        </p:txBody>
      </p:sp>
    </p:spTree>
    <p:extLst>
      <p:ext uri="{BB962C8B-B14F-4D97-AF65-F5344CB8AC3E}">
        <p14:creationId xmlns:p14="http://schemas.microsoft.com/office/powerpoint/2010/main" val="225863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C744-5D49-4BE8-A6E9-63EF75BC8232}"/>
              </a:ext>
            </a:extLst>
          </p:cNvPr>
          <p:cNvSpPr>
            <a:spLocks noGrp="1"/>
          </p:cNvSpPr>
          <p:nvPr>
            <p:ph type="title"/>
          </p:nvPr>
        </p:nvSpPr>
        <p:spPr/>
        <p:txBody>
          <a:bodyPr/>
          <a:lstStyle/>
          <a:p>
            <a:pPr algn="ctr"/>
            <a:r>
              <a:rPr lang="en-US" b="1" dirty="0"/>
              <a:t>First thing Monday (FTM)</a:t>
            </a:r>
            <a:br>
              <a:rPr lang="en-US" b="1" dirty="0"/>
            </a:br>
            <a:r>
              <a:rPr lang="en-US" sz="1800" dirty="0"/>
              <a:t>Continued…</a:t>
            </a:r>
            <a:endParaRPr lang="en-US" dirty="0"/>
          </a:p>
        </p:txBody>
      </p:sp>
      <p:sp>
        <p:nvSpPr>
          <p:cNvPr id="3" name="Content Placeholder 2">
            <a:extLst>
              <a:ext uri="{FF2B5EF4-FFF2-40B4-BE49-F238E27FC236}">
                <a16:creationId xmlns:a16="http://schemas.microsoft.com/office/drawing/2014/main" id="{54CF9D89-0767-48BE-9D85-D109952A9150}"/>
              </a:ext>
            </a:extLst>
          </p:cNvPr>
          <p:cNvSpPr>
            <a:spLocks noGrp="1"/>
          </p:cNvSpPr>
          <p:nvPr>
            <p:ph idx="1"/>
          </p:nvPr>
        </p:nvSpPr>
        <p:spPr>
          <a:xfrm>
            <a:off x="1443491" y="2015733"/>
            <a:ext cx="6645999" cy="4060602"/>
          </a:xfrm>
        </p:spPr>
        <p:txBody>
          <a:bodyPr>
            <a:normAutofit fontScale="62500" lnSpcReduction="20000"/>
          </a:bodyPr>
          <a:lstStyle/>
          <a:p>
            <a:pPr marL="0" indent="0">
              <a:buNone/>
            </a:pPr>
            <a:r>
              <a:rPr lang="en-US" b="1" dirty="0"/>
              <a:t>What I did in PD the last two weeks.  PART</a:t>
            </a:r>
            <a:r>
              <a:rPr lang="en-US" b="1" dirty="0">
                <a:latin typeface="Arial" panose="020B0604020202020204" pitchFamily="34" charset="0"/>
                <a:cs typeface="Arial" panose="020B0604020202020204" pitchFamily="34" charset="0"/>
              </a:rPr>
              <a:t>1</a:t>
            </a:r>
            <a:r>
              <a:rPr lang="en-US" b="1" dirty="0"/>
              <a:t>—Asks: </a:t>
            </a:r>
            <a:r>
              <a:rPr lang="en-US" dirty="0"/>
              <a:t>  </a:t>
            </a:r>
          </a:p>
          <a:p>
            <a:pPr marL="0" indent="0">
              <a:buNone/>
            </a:pPr>
            <a:r>
              <a:rPr lang="en-US" u="sng" dirty="0"/>
              <a:t>Whom did you ask?</a:t>
            </a:r>
            <a:r>
              <a:rPr lang="en-US" dirty="0"/>
              <a:t>	</a:t>
            </a:r>
          </a:p>
          <a:p>
            <a:pPr marL="0" indent="0">
              <a:spcBef>
                <a:spcPts val="0"/>
              </a:spcBef>
              <a:buNone/>
            </a:pPr>
            <a:r>
              <a:rPr lang="en-US" b="1" i="1" dirty="0"/>
              <a:t>Date		Type of Appeal		Reply        	Commitment</a:t>
            </a:r>
          </a:p>
          <a:p>
            <a:pPr marL="0" indent="0">
              <a:spcBef>
                <a:spcPts val="0"/>
              </a:spcBef>
              <a:buNone/>
            </a:pPr>
            <a:r>
              <a:rPr lang="en-US" dirty="0"/>
              <a:t>		    (FF/Call/Ltr)	              (Y/N/U)            (Monthly/Annual/Special)</a:t>
            </a:r>
          </a:p>
          <a:p>
            <a:pPr marL="0" indent="0">
              <a:buNone/>
            </a:pPr>
            <a:r>
              <a:rPr lang="en-US" b="1" dirty="0"/>
              <a:t>PART 2—Other PD-related Activities:</a:t>
            </a:r>
            <a:r>
              <a:rPr lang="en-US" dirty="0"/>
              <a:t> </a:t>
            </a:r>
          </a:p>
          <a:p>
            <a:pPr marL="0" indent="0">
              <a:spcAft>
                <a:spcPts val="1000"/>
              </a:spcAft>
              <a:buNone/>
            </a:pPr>
            <a:r>
              <a:rPr lang="en-US" i="1" dirty="0"/>
              <a:t>This should include decisions received from those previously undecided; relationship building letters, ask letters, thank you letters/cards sent; calls for appointments or decisions; meetings and speaking engagements; highlights and praises. </a:t>
            </a:r>
            <a:r>
              <a:rPr lang="en-US" b="1" i="1" dirty="0"/>
              <a:t> </a:t>
            </a:r>
            <a:r>
              <a:rPr lang="en-US" b="1" dirty="0"/>
              <a:t> </a:t>
            </a:r>
            <a:endParaRPr lang="en-US" dirty="0"/>
          </a:p>
          <a:p>
            <a:pPr marL="0" indent="0">
              <a:spcAft>
                <a:spcPts val="1000"/>
              </a:spcAft>
              <a:buNone/>
            </a:pPr>
            <a:r>
              <a:rPr lang="en-US" b="1" dirty="0"/>
              <a:t>What I will do the next two weeks: </a:t>
            </a:r>
            <a:r>
              <a:rPr lang="en-US" i="1" dirty="0"/>
              <a:t>Provide the same details as requested above in PARTS </a:t>
            </a:r>
            <a:r>
              <a:rPr lang="en-US" i="1" dirty="0">
                <a:latin typeface="Arial" panose="020B0604020202020204" pitchFamily="34" charset="0"/>
                <a:cs typeface="Arial" panose="020B0604020202020204" pitchFamily="34" charset="0"/>
              </a:rPr>
              <a:t>1</a:t>
            </a:r>
            <a:r>
              <a:rPr lang="en-US" i="1" dirty="0"/>
              <a:t> &amp; 2.  Refer to your </a:t>
            </a:r>
            <a:r>
              <a:rPr lang="en-US" b="1" i="1" dirty="0"/>
              <a:t>Action Plan</a:t>
            </a:r>
            <a:r>
              <a:rPr lang="en-US" i="1" dirty="0"/>
              <a:t> to state exactly what you plan to do the next </a:t>
            </a:r>
            <a:r>
              <a:rPr lang="en-US" b="1" i="1" dirty="0"/>
              <a:t>two </a:t>
            </a:r>
            <a:r>
              <a:rPr lang="en-US" i="1" dirty="0"/>
              <a:t>weeks.</a:t>
            </a:r>
            <a:r>
              <a:rPr lang="en-US" dirty="0"/>
              <a:t> </a:t>
            </a:r>
          </a:p>
          <a:p>
            <a:pPr marL="0" indent="0">
              <a:buNone/>
            </a:pPr>
            <a:r>
              <a:rPr lang="en-US" b="1" dirty="0"/>
              <a:t>Anything else you wish to share with your Coach:  </a:t>
            </a:r>
            <a:r>
              <a:rPr lang="en-US" i="1" dirty="0"/>
              <a:t>We are grateful when you feel comfortable sharing what is going on in your head and your heart as you raise support. We need to know how you are holding up so we can pray and help you address any concerns. How are you feeling about the process? What joys have you experienced? What obstacles have you encountered? This is an important area for communicating with your PD Team. DO NOT OMIT!	 </a:t>
            </a:r>
          </a:p>
          <a:p>
            <a:endParaRPr lang="en-US" dirty="0"/>
          </a:p>
        </p:txBody>
      </p:sp>
    </p:spTree>
    <p:extLst>
      <p:ext uri="{BB962C8B-B14F-4D97-AF65-F5344CB8AC3E}">
        <p14:creationId xmlns:p14="http://schemas.microsoft.com/office/powerpoint/2010/main" val="25506088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935</TotalTime>
  <Words>1735</Words>
  <Application>Microsoft Office PowerPoint</Application>
  <PresentationFormat>On-screen Show (4:3)</PresentationFormat>
  <Paragraphs>124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Gill Sans MT</vt:lpstr>
      <vt:lpstr>Wingdings</vt:lpstr>
      <vt:lpstr>Gallery</vt:lpstr>
      <vt:lpstr>Help for your PD Journey</vt:lpstr>
      <vt:lpstr> our goal…</vt:lpstr>
      <vt:lpstr>Your pd team:</vt:lpstr>
      <vt:lpstr>PD Agreement </vt:lpstr>
      <vt:lpstr>PD Agreement</vt:lpstr>
      <vt:lpstr>Pd agreement</vt:lpstr>
      <vt:lpstr>First thing Monday (FTM)</vt:lpstr>
      <vt:lpstr>First thing Monday (FTM) Continued…</vt:lpstr>
      <vt:lpstr>First thing Monday (FTM) Continued…</vt:lpstr>
      <vt:lpstr>FTM Procedure</vt:lpstr>
      <vt:lpstr>PD Coach</vt:lpstr>
      <vt:lpstr>Your PD coach</vt:lpstr>
      <vt:lpstr>Local accountability partner</vt:lpstr>
      <vt:lpstr>Local accountability partner continued…</vt:lpstr>
      <vt:lpstr>champions</vt:lpstr>
      <vt:lpstr>Partial salary ($500 minimum)</vt:lpstr>
      <vt:lpstr>Release from PD</vt:lpstr>
      <vt:lpstr>Release from PD</vt:lpstr>
      <vt:lpstr>Where to find ‘Stuff’</vt:lpstr>
      <vt:lpstr>Remember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dc:title>
  <dc:creator>Jeff Townsend</dc:creator>
  <cp:lastModifiedBy>Jeff Townsend</cp:lastModifiedBy>
  <cp:revision>120</cp:revision>
  <dcterms:created xsi:type="dcterms:W3CDTF">2018-07-18T20:11:59Z</dcterms:created>
  <dcterms:modified xsi:type="dcterms:W3CDTF">2024-03-14T13:14:00Z</dcterms:modified>
</cp:coreProperties>
</file>