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72" r:id="rId6"/>
    <p:sldId id="288" r:id="rId7"/>
    <p:sldId id="277" r:id="rId8"/>
    <p:sldId id="278" r:id="rId9"/>
    <p:sldId id="279" r:id="rId10"/>
    <p:sldId id="262" r:id="rId11"/>
    <p:sldId id="280" r:id="rId12"/>
    <p:sldId id="281" r:id="rId13"/>
    <p:sldId id="282" r:id="rId14"/>
    <p:sldId id="283" r:id="rId15"/>
    <p:sldId id="284" r:id="rId16"/>
    <p:sldId id="286" r:id="rId17"/>
    <p:sldId id="287" r:id="rId18"/>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104" d="100"/>
          <a:sy n="104" d="100"/>
        </p:scale>
        <p:origin x="144" y="32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A5A207F-0F91-42F2-96D0-049C6003623B}" type="datetimeFigureOut">
              <a:rPr lang="en-US"/>
              <a:t>11/17/2023</a:t>
            </a:fld>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CC13F5-F2B1-464B-BE8F-27ABFBD2FBDE}" type="datetimeFigureOut">
              <a:rPr lang="en-US"/>
              <a:t>11/17/2023</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7</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11/17/2023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11/17/2023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mailto:give@internationalstudents.org" TargetMode="External"/><Relationship Id="rId4" Type="http://schemas.openxmlformats.org/officeDocument/2006/relationships/hyperlink" Target="https://donorservicesisi.weebly.com/virtuous-giving.html"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2209800"/>
            <a:ext cx="8305800" cy="152400"/>
          </a:xfrm>
        </p:spPr>
        <p:txBody>
          <a:bodyPr>
            <a:noAutofit/>
          </a:bodyPr>
          <a:lstStyle/>
          <a:p>
            <a:pPr algn="ctr"/>
            <a:r>
              <a:rPr lang="en-US" b="1" dirty="0">
                <a:latin typeface="Century Schoolbook" panose="02040604050505020304" pitchFamily="18" charset="0"/>
              </a:rPr>
              <a:t>ISI Donor Services</a:t>
            </a:r>
          </a:p>
        </p:txBody>
      </p:sp>
      <p:sp>
        <p:nvSpPr>
          <p:cNvPr id="3" name="Subtitle 2"/>
          <p:cNvSpPr>
            <a:spLocks noGrp="1"/>
          </p:cNvSpPr>
          <p:nvPr>
            <p:ph type="subTitle" idx="1"/>
          </p:nvPr>
        </p:nvSpPr>
        <p:spPr>
          <a:xfrm>
            <a:off x="1293812" y="3581400"/>
            <a:ext cx="9525000" cy="1371600"/>
          </a:xfrm>
        </p:spPr>
        <p:txBody>
          <a:bodyPr>
            <a:normAutofit lnSpcReduction="10000"/>
          </a:bodyPr>
          <a:lstStyle/>
          <a:p>
            <a:pPr algn="ctr"/>
            <a:r>
              <a:rPr lang="en-US" dirty="0">
                <a:latin typeface="Century Schoolbook" panose="02040604050505020304" pitchFamily="18" charset="0"/>
              </a:rPr>
              <a:t>All things related to donors and processing support </a:t>
            </a:r>
          </a:p>
          <a:p>
            <a:pPr algn="ctr"/>
            <a:r>
              <a:rPr lang="en-US" dirty="0">
                <a:latin typeface="Century Schoolbook" panose="02040604050505020304" pitchFamily="18" charset="0"/>
              </a:rPr>
              <a:t>goes through Donor Services. </a:t>
            </a:r>
          </a:p>
          <a:p>
            <a:pPr algn="ctr"/>
            <a:r>
              <a:rPr lang="en-US" dirty="0">
                <a:latin typeface="Century Schoolbook" panose="02040604050505020304" pitchFamily="18" charset="0"/>
              </a:rPr>
              <a:t>Think of us as MONEY IN, </a:t>
            </a:r>
          </a:p>
          <a:p>
            <a:pPr algn="ctr"/>
            <a:r>
              <a:rPr lang="en-US" dirty="0">
                <a:latin typeface="Century Schoolbook" panose="02040604050505020304" pitchFamily="18" charset="0"/>
              </a:rPr>
              <a:t>Finance is MONEY OUT!</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FE49-E10A-A888-5070-AB551BB6D4BA}"/>
              </a:ext>
            </a:extLst>
          </p:cNvPr>
          <p:cNvSpPr>
            <a:spLocks noGrp="1"/>
          </p:cNvSpPr>
          <p:nvPr>
            <p:ph type="title"/>
          </p:nvPr>
        </p:nvSpPr>
        <p:spPr>
          <a:xfrm>
            <a:off x="1293813" y="381000"/>
            <a:ext cx="9601200" cy="685800"/>
          </a:xfrm>
        </p:spPr>
        <p:txBody>
          <a:bodyPr/>
          <a:lstStyle/>
          <a:p>
            <a:pPr algn="ctr"/>
            <a:r>
              <a:rPr lang="en-US" dirty="0">
                <a:latin typeface="Century Schoolbook" panose="02040604050505020304" pitchFamily="18" charset="0"/>
              </a:rPr>
              <a:t>Other Types of Giving</a:t>
            </a:r>
          </a:p>
        </p:txBody>
      </p:sp>
      <p:sp>
        <p:nvSpPr>
          <p:cNvPr id="3" name="Content Placeholder 2">
            <a:extLst>
              <a:ext uri="{FF2B5EF4-FFF2-40B4-BE49-F238E27FC236}">
                <a16:creationId xmlns:a16="http://schemas.microsoft.com/office/drawing/2014/main" id="{B3C2C2D8-8F8D-2515-A2F6-78C21230511D}"/>
              </a:ext>
            </a:extLst>
          </p:cNvPr>
          <p:cNvSpPr>
            <a:spLocks noGrp="1"/>
          </p:cNvSpPr>
          <p:nvPr>
            <p:ph idx="1"/>
          </p:nvPr>
        </p:nvSpPr>
        <p:spPr>
          <a:xfrm>
            <a:off x="1370011" y="1066800"/>
            <a:ext cx="9525001" cy="5105400"/>
          </a:xfrm>
        </p:spPr>
        <p:txBody>
          <a:bodyPr/>
          <a:lstStyle/>
          <a:p>
            <a:r>
              <a:rPr lang="en-US" dirty="0">
                <a:latin typeface="Century Schoolbook" panose="02040604050505020304" pitchFamily="18" charset="0"/>
              </a:rPr>
              <a:t>Gifts made through Foundations or Retirement accounts will result in donor information showing as “Pass-Through.”</a:t>
            </a:r>
          </a:p>
          <a:p>
            <a:r>
              <a:rPr lang="en-US" dirty="0">
                <a:latin typeface="Century Schoolbook" panose="02040604050505020304" pitchFamily="18" charset="0"/>
              </a:rPr>
              <a:t>We accept stock gifts. Donors can request information by emailing give@internationalstudents.org.</a:t>
            </a:r>
          </a:p>
          <a:p>
            <a:r>
              <a:rPr lang="en-US" dirty="0">
                <a:latin typeface="Century Schoolbook" panose="02040604050505020304" pitchFamily="18" charset="0"/>
              </a:rPr>
              <a:t>Canadian donors – Sister organization, ISMC, will process donations of supporters in Canada for receipting purposes. In order to accept donations for ISI staff, ISMC must obtain board approval. Please let us know as soon as possible if you wish to receive donations through ISMC.</a:t>
            </a:r>
          </a:p>
          <a:p>
            <a:r>
              <a:rPr lang="en-US" dirty="0">
                <a:latin typeface="Century Schoolbook" panose="02040604050505020304" pitchFamily="18" charset="0"/>
              </a:rPr>
              <a:t>International donors – If donors overseas have a universal credit card, they should have no problems giving online. If not available, we can discuss bank-to-bank transfers. Subject to bank fees and processing delays. </a:t>
            </a:r>
          </a:p>
        </p:txBody>
      </p:sp>
    </p:spTree>
    <p:extLst>
      <p:ext uri="{BB962C8B-B14F-4D97-AF65-F5344CB8AC3E}">
        <p14:creationId xmlns:p14="http://schemas.microsoft.com/office/powerpoint/2010/main" val="23470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FE49-E10A-A888-5070-AB551BB6D4BA}"/>
              </a:ext>
            </a:extLst>
          </p:cNvPr>
          <p:cNvSpPr>
            <a:spLocks noGrp="1"/>
          </p:cNvSpPr>
          <p:nvPr>
            <p:ph type="title"/>
          </p:nvPr>
        </p:nvSpPr>
        <p:spPr>
          <a:xfrm>
            <a:off x="1293813" y="381000"/>
            <a:ext cx="9601200" cy="685800"/>
          </a:xfrm>
        </p:spPr>
        <p:txBody>
          <a:bodyPr/>
          <a:lstStyle/>
          <a:p>
            <a:pPr algn="ctr"/>
            <a:r>
              <a:rPr lang="en-US" dirty="0">
                <a:latin typeface="Century Schoolbook" panose="02040604050505020304" pitchFamily="18" charset="0"/>
              </a:rPr>
              <a:t>Other Types of Giving</a:t>
            </a:r>
          </a:p>
        </p:txBody>
      </p:sp>
      <p:sp>
        <p:nvSpPr>
          <p:cNvPr id="3" name="Content Placeholder 2">
            <a:extLst>
              <a:ext uri="{FF2B5EF4-FFF2-40B4-BE49-F238E27FC236}">
                <a16:creationId xmlns:a16="http://schemas.microsoft.com/office/drawing/2014/main" id="{B3C2C2D8-8F8D-2515-A2F6-78C21230511D}"/>
              </a:ext>
            </a:extLst>
          </p:cNvPr>
          <p:cNvSpPr>
            <a:spLocks noGrp="1"/>
          </p:cNvSpPr>
          <p:nvPr>
            <p:ph idx="1"/>
          </p:nvPr>
        </p:nvSpPr>
        <p:spPr>
          <a:xfrm>
            <a:off x="1370011" y="1066800"/>
            <a:ext cx="9525001" cy="5105400"/>
          </a:xfrm>
        </p:spPr>
        <p:txBody>
          <a:bodyPr>
            <a:normAutofit lnSpcReduction="10000"/>
          </a:bodyPr>
          <a:lstStyle/>
          <a:p>
            <a:r>
              <a:rPr lang="en-US" dirty="0">
                <a:latin typeface="Century Schoolbook" panose="02040604050505020304" pitchFamily="18" charset="0"/>
              </a:rPr>
              <a:t>Gifts-in-Kind are when a donor provides donated goods. Request a receipt for items by emailing Christine Holland at cholland@isionline.org with description of items and donor’s information.</a:t>
            </a:r>
          </a:p>
          <a:p>
            <a:r>
              <a:rPr lang="en-US" dirty="0">
                <a:latin typeface="Century Schoolbook" panose="02040604050505020304" pitchFamily="18" charset="0"/>
              </a:rPr>
              <a:t>Honorariums – If you receive an honorarium for a speaking engagement, funds will be processed as miscellaneous income with no SSA taken. </a:t>
            </a:r>
          </a:p>
          <a:p>
            <a:r>
              <a:rPr lang="en-US" dirty="0">
                <a:latin typeface="Century Schoolbook" panose="02040604050505020304" pitchFamily="18" charset="0"/>
              </a:rPr>
              <a:t>Vehicle donations are NOT accepted due to IRS regulations.</a:t>
            </a:r>
          </a:p>
          <a:p>
            <a:r>
              <a:rPr lang="en-US" dirty="0">
                <a:latin typeface="Century Schoolbook" panose="02040604050505020304" pitchFamily="18" charset="0"/>
              </a:rPr>
              <a:t>Special accounts can be established to fundraise for expenses not covered under your budget with your standard ministry fund. For example, overseas travel to visit returnees. </a:t>
            </a:r>
          </a:p>
          <a:p>
            <a:pPr marL="0" indent="0" algn="ctr">
              <a:buNone/>
            </a:pPr>
            <a:r>
              <a:rPr lang="en-US" dirty="0">
                <a:latin typeface="Century Schoolbook" panose="02040604050505020304" pitchFamily="18" charset="0"/>
              </a:rPr>
              <a:t>  Please contact Finance regarding fundraising through special                accounts. A 10% SSA assessed on special account donations.</a:t>
            </a:r>
          </a:p>
        </p:txBody>
      </p:sp>
    </p:spTree>
    <p:extLst>
      <p:ext uri="{BB962C8B-B14F-4D97-AF65-F5344CB8AC3E}">
        <p14:creationId xmlns:p14="http://schemas.microsoft.com/office/powerpoint/2010/main" val="39355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EB49-7772-E47B-0806-533EDBE27B31}"/>
              </a:ext>
            </a:extLst>
          </p:cNvPr>
          <p:cNvSpPr>
            <a:spLocks noGrp="1"/>
          </p:cNvSpPr>
          <p:nvPr>
            <p:ph type="title"/>
          </p:nvPr>
        </p:nvSpPr>
        <p:spPr>
          <a:xfrm>
            <a:off x="1293813" y="381000"/>
            <a:ext cx="9601200" cy="838200"/>
          </a:xfrm>
        </p:spPr>
        <p:txBody>
          <a:bodyPr>
            <a:normAutofit fontScale="90000"/>
          </a:bodyPr>
          <a:lstStyle/>
          <a:p>
            <a:pPr algn="ctr"/>
            <a:r>
              <a:rPr lang="en-US" dirty="0">
                <a:latin typeface="Century Schoolbook" panose="02040604050505020304" pitchFamily="18" charset="0"/>
              </a:rPr>
              <a:t>Accessing Donation Information via Virtuous</a:t>
            </a:r>
          </a:p>
        </p:txBody>
      </p:sp>
      <p:pic>
        <p:nvPicPr>
          <p:cNvPr id="5" name="Content Placeholder 4">
            <a:extLst>
              <a:ext uri="{FF2B5EF4-FFF2-40B4-BE49-F238E27FC236}">
                <a16:creationId xmlns:a16="http://schemas.microsoft.com/office/drawing/2014/main" id="{3F945B15-5C0A-9013-DA41-79F16F82826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8000"/>
                    </a14:imgEffect>
                    <a14:imgEffect>
                      <a14:brightnessContrast bright="4000" contrast="1000"/>
                    </a14:imgEffect>
                  </a14:imgLayer>
                </a14:imgProps>
              </a:ext>
              <a:ext uri="{28A0092B-C50C-407E-A947-70E740481C1C}">
                <a14:useLocalDpi xmlns:a14="http://schemas.microsoft.com/office/drawing/2010/main" val="0"/>
              </a:ext>
            </a:extLst>
          </a:blip>
          <a:srcRect/>
          <a:stretch/>
        </p:blipFill>
        <p:spPr>
          <a:xfrm>
            <a:off x="2589212" y="1567448"/>
            <a:ext cx="6734175" cy="1637129"/>
          </a:xfrm>
        </p:spPr>
      </p:pic>
      <p:sp>
        <p:nvSpPr>
          <p:cNvPr id="6" name="TextBox 5">
            <a:extLst>
              <a:ext uri="{FF2B5EF4-FFF2-40B4-BE49-F238E27FC236}">
                <a16:creationId xmlns:a16="http://schemas.microsoft.com/office/drawing/2014/main" id="{718EEDE8-B943-DE51-39F5-9DCFD344DE82}"/>
              </a:ext>
            </a:extLst>
          </p:cNvPr>
          <p:cNvSpPr txBox="1"/>
          <p:nvPr/>
        </p:nvSpPr>
        <p:spPr>
          <a:xfrm>
            <a:off x="1598611" y="3733800"/>
            <a:ext cx="9296401" cy="1920526"/>
          </a:xfrm>
          <a:prstGeom prst="rect">
            <a:avLst/>
          </a:prstGeom>
          <a:noFill/>
        </p:spPr>
        <p:txBody>
          <a:bodyPr wrap="square" rtlCol="0">
            <a:spAutoFit/>
          </a:bodyPr>
          <a:lstStyle/>
          <a:p>
            <a:pPr>
              <a:lnSpc>
                <a:spcPct val="90000"/>
              </a:lnSpc>
            </a:pPr>
            <a:r>
              <a:rPr lang="en-US" sz="2200" dirty="0">
                <a:latin typeface="Century Schoolbook" panose="02040604050505020304" pitchFamily="18" charset="0"/>
              </a:rPr>
              <a:t>View training materials online at: </a:t>
            </a:r>
            <a:r>
              <a:rPr lang="en-US" sz="2200" b="1" dirty="0">
                <a:latin typeface="Century Schoolbook" panose="02040604050505020304" pitchFamily="18" charset="0"/>
                <a:hlinkClick r:id="rId4"/>
              </a:rPr>
              <a:t>https://donorservicesisi.weebly.com/virtuous-giving.html</a:t>
            </a:r>
            <a:endParaRPr lang="en-US" sz="2200" b="1" dirty="0">
              <a:latin typeface="Century Schoolbook" panose="02040604050505020304" pitchFamily="18" charset="0"/>
            </a:endParaRPr>
          </a:p>
          <a:p>
            <a:pPr>
              <a:lnSpc>
                <a:spcPct val="90000"/>
              </a:lnSpc>
            </a:pPr>
            <a:endParaRPr lang="en-US" sz="2200" b="1" dirty="0">
              <a:latin typeface="Century Schoolbook" panose="02040604050505020304" pitchFamily="18" charset="0"/>
            </a:endParaRPr>
          </a:p>
          <a:p>
            <a:pPr>
              <a:lnSpc>
                <a:spcPct val="90000"/>
              </a:lnSpc>
            </a:pPr>
            <a:endParaRPr lang="en-US" sz="2200" dirty="0">
              <a:latin typeface="Century Schoolbook" panose="02040604050505020304" pitchFamily="18" charset="0"/>
            </a:endParaRPr>
          </a:p>
          <a:p>
            <a:pPr>
              <a:lnSpc>
                <a:spcPct val="90000"/>
              </a:lnSpc>
            </a:pPr>
            <a:r>
              <a:rPr lang="en-US" sz="2200" dirty="0">
                <a:latin typeface="Century Schoolbook" panose="02040604050505020304" pitchFamily="18" charset="0"/>
              </a:rPr>
              <a:t>Contact Donor Services at </a:t>
            </a:r>
            <a:r>
              <a:rPr lang="en-US" sz="2200" b="1" dirty="0">
                <a:latin typeface="Century Schoolbook" panose="02040604050505020304" pitchFamily="18" charset="0"/>
                <a:hlinkClick r:id="rId5"/>
              </a:rPr>
              <a:t>give@internationalstudents.org</a:t>
            </a:r>
            <a:r>
              <a:rPr lang="en-US" sz="2200" b="1" dirty="0">
                <a:latin typeface="Century Schoolbook" panose="02040604050505020304" pitchFamily="18" charset="0"/>
              </a:rPr>
              <a:t> </a:t>
            </a:r>
            <a:r>
              <a:rPr lang="en-US" sz="2200" dirty="0">
                <a:latin typeface="Century Schoolbook" panose="02040604050505020304" pitchFamily="18" charset="0"/>
              </a:rPr>
              <a:t>to gain your individual access. </a:t>
            </a:r>
          </a:p>
        </p:txBody>
      </p:sp>
    </p:spTree>
    <p:extLst>
      <p:ext uri="{BB962C8B-B14F-4D97-AF65-F5344CB8AC3E}">
        <p14:creationId xmlns:p14="http://schemas.microsoft.com/office/powerpoint/2010/main" val="30052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F0D1-6F1A-6952-C352-FF3A201DE661}"/>
              </a:ext>
            </a:extLst>
          </p:cNvPr>
          <p:cNvSpPr>
            <a:spLocks noGrp="1"/>
          </p:cNvSpPr>
          <p:nvPr>
            <p:ph type="title"/>
          </p:nvPr>
        </p:nvSpPr>
        <p:spPr>
          <a:xfrm>
            <a:off x="7770811" y="685800"/>
            <a:ext cx="3581401" cy="914400"/>
          </a:xfrm>
        </p:spPr>
        <p:txBody>
          <a:bodyPr>
            <a:normAutofit fontScale="90000"/>
          </a:bodyPr>
          <a:lstStyle/>
          <a:p>
            <a:r>
              <a:rPr lang="en-US" dirty="0">
                <a:latin typeface="Century Schoolbook" panose="02040604050505020304" pitchFamily="18" charset="0"/>
              </a:rPr>
              <a:t>What can you see on Virtuous?</a:t>
            </a:r>
          </a:p>
        </p:txBody>
      </p:sp>
      <p:sp>
        <p:nvSpPr>
          <p:cNvPr id="4" name="Text Placeholder 3">
            <a:extLst>
              <a:ext uri="{FF2B5EF4-FFF2-40B4-BE49-F238E27FC236}">
                <a16:creationId xmlns:a16="http://schemas.microsoft.com/office/drawing/2014/main" id="{1735B812-1F24-F77F-5F87-BDCDA891EB49}"/>
              </a:ext>
            </a:extLst>
          </p:cNvPr>
          <p:cNvSpPr>
            <a:spLocks noGrp="1"/>
          </p:cNvSpPr>
          <p:nvPr>
            <p:ph type="body" sz="half" idx="2"/>
          </p:nvPr>
        </p:nvSpPr>
        <p:spPr>
          <a:xfrm>
            <a:off x="7770811" y="1752600"/>
            <a:ext cx="3810000" cy="3962400"/>
          </a:xfrm>
        </p:spPr>
        <p:txBody>
          <a:bodyPr/>
          <a:lstStyle/>
          <a:p>
            <a:r>
              <a:rPr lang="en-US" dirty="0">
                <a:latin typeface="Century Schoolbook" panose="02040604050505020304" pitchFamily="18" charset="0"/>
              </a:rPr>
              <a:t>Dashboard contains widgets for recent gifts posted.</a:t>
            </a:r>
          </a:p>
          <a:p>
            <a:r>
              <a:rPr lang="en-US" dirty="0">
                <a:latin typeface="Century Schoolbook" panose="02040604050505020304" pitchFamily="18" charset="0"/>
              </a:rPr>
              <a:t>Use 13-month donor health report for seeing new donors, recurring donors and track supporters giving.</a:t>
            </a:r>
          </a:p>
          <a:p>
            <a:r>
              <a:rPr lang="en-US" dirty="0">
                <a:latin typeface="Century Schoolbook" panose="02040604050505020304" pitchFamily="18" charset="0"/>
              </a:rPr>
              <a:t>Track monthly progress for your budget goal.</a:t>
            </a:r>
          </a:p>
          <a:p>
            <a:r>
              <a:rPr lang="en-US" dirty="0">
                <a:latin typeface="Century Schoolbook" panose="02040604050505020304" pitchFamily="18" charset="0"/>
              </a:rPr>
              <a:t>Create tasks for yourself to follow up with donors or send thank you letters.</a:t>
            </a:r>
          </a:p>
          <a:p>
            <a:endParaRPr lang="en-US" dirty="0">
              <a:latin typeface="Century Schoolbook" panose="02040604050505020304" pitchFamily="18" charset="0"/>
            </a:endParaRPr>
          </a:p>
        </p:txBody>
      </p:sp>
      <p:pic>
        <p:nvPicPr>
          <p:cNvPr id="5" name="Picture 2">
            <a:extLst>
              <a:ext uri="{FF2B5EF4-FFF2-40B4-BE49-F238E27FC236}">
                <a16:creationId xmlns:a16="http://schemas.microsoft.com/office/drawing/2014/main" id="{81899539-5DF3-086E-CF82-EBE85A27B638}"/>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227431" y="228600"/>
            <a:ext cx="731478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4AC7192B-C021-5780-7053-CDFF039058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228600" y="3200400"/>
            <a:ext cx="7313612" cy="29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0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F0D1-6F1A-6952-C352-FF3A201DE661}"/>
              </a:ext>
            </a:extLst>
          </p:cNvPr>
          <p:cNvSpPr>
            <a:spLocks noGrp="1"/>
          </p:cNvSpPr>
          <p:nvPr>
            <p:ph type="title"/>
          </p:nvPr>
        </p:nvSpPr>
        <p:spPr>
          <a:xfrm>
            <a:off x="7770811" y="685800"/>
            <a:ext cx="3581401" cy="914400"/>
          </a:xfrm>
        </p:spPr>
        <p:txBody>
          <a:bodyPr>
            <a:normAutofit/>
          </a:bodyPr>
          <a:lstStyle/>
          <a:p>
            <a:r>
              <a:rPr lang="en-US" sz="2400" dirty="0">
                <a:latin typeface="Century Schoolbook" panose="02040604050505020304" pitchFamily="18" charset="0"/>
              </a:rPr>
              <a:t>View Contact Records</a:t>
            </a:r>
          </a:p>
        </p:txBody>
      </p:sp>
      <p:sp>
        <p:nvSpPr>
          <p:cNvPr id="4" name="Text Placeholder 3">
            <a:extLst>
              <a:ext uri="{FF2B5EF4-FFF2-40B4-BE49-F238E27FC236}">
                <a16:creationId xmlns:a16="http://schemas.microsoft.com/office/drawing/2014/main" id="{1735B812-1F24-F77F-5F87-BDCDA891EB49}"/>
              </a:ext>
            </a:extLst>
          </p:cNvPr>
          <p:cNvSpPr>
            <a:spLocks noGrp="1"/>
          </p:cNvSpPr>
          <p:nvPr>
            <p:ph type="body" sz="half" idx="2"/>
          </p:nvPr>
        </p:nvSpPr>
        <p:spPr>
          <a:xfrm>
            <a:off x="7770811" y="1752600"/>
            <a:ext cx="3810000" cy="3962400"/>
          </a:xfrm>
        </p:spPr>
        <p:txBody>
          <a:bodyPr>
            <a:normAutofit fontScale="62500" lnSpcReduction="20000"/>
          </a:bodyPr>
          <a:lstStyle/>
          <a:p>
            <a:r>
              <a:rPr lang="en-US" sz="2400" dirty="0">
                <a:latin typeface="Century Schoolbook" panose="02040604050505020304" pitchFamily="18" charset="0"/>
              </a:rPr>
              <a:t>You can view contact records for your donors. </a:t>
            </a:r>
          </a:p>
          <a:p>
            <a:pPr marL="342900" indent="-342900">
              <a:buFont typeface="Arial" panose="020B0604020202020204" pitchFamily="34" charset="0"/>
              <a:buChar char="•"/>
            </a:pPr>
            <a:r>
              <a:rPr lang="en-US" sz="2400" dirty="0">
                <a:latin typeface="Century Schoolbook" panose="02040604050505020304" pitchFamily="18" charset="0"/>
              </a:rPr>
              <a:t>Prospective donors can be added to Virtuous as well. Please contact Donor Services for assistance with adding </a:t>
            </a:r>
            <a:r>
              <a:rPr lang="en-US" sz="2400">
                <a:latin typeface="Century Schoolbook" panose="02040604050505020304" pitchFamily="18" charset="0"/>
              </a:rPr>
              <a:t>these individuals</a:t>
            </a:r>
            <a:r>
              <a:rPr lang="en-US" sz="2400" dirty="0">
                <a:latin typeface="Century Schoolbook" panose="02040604050505020304" pitchFamily="18" charset="0"/>
              </a:rPr>
              <a:t>. </a:t>
            </a:r>
          </a:p>
          <a:p>
            <a:r>
              <a:rPr lang="en-US" sz="2400" dirty="0">
                <a:latin typeface="Century Schoolbook" panose="02040604050505020304" pitchFamily="18" charset="0"/>
              </a:rPr>
              <a:t>Review address and email information</a:t>
            </a:r>
          </a:p>
          <a:p>
            <a:r>
              <a:rPr lang="en-US" sz="2400" dirty="0">
                <a:latin typeface="Century Schoolbook" panose="02040604050505020304" pitchFamily="18" charset="0"/>
              </a:rPr>
              <a:t>Review gift history</a:t>
            </a:r>
          </a:p>
          <a:p>
            <a:r>
              <a:rPr lang="en-US" sz="2400" dirty="0">
                <a:latin typeface="Century Schoolbook" panose="02040604050505020304" pitchFamily="18" charset="0"/>
              </a:rPr>
              <a:t>See recurring gift information </a:t>
            </a:r>
          </a:p>
          <a:p>
            <a:endParaRPr lang="en-US" dirty="0">
              <a:latin typeface="Century Schoolbook" panose="02040604050505020304" pitchFamily="18" charset="0"/>
            </a:endParaRPr>
          </a:p>
          <a:p>
            <a:endParaRPr lang="en-US" dirty="0">
              <a:latin typeface="Century Schoolbook" panose="02040604050505020304" pitchFamily="18" charset="0"/>
            </a:endParaRPr>
          </a:p>
          <a:p>
            <a:pPr algn="ctr"/>
            <a:r>
              <a:rPr lang="en-US" dirty="0">
                <a:latin typeface="Century Schoolbook" panose="02040604050505020304" pitchFamily="18" charset="0"/>
              </a:rPr>
              <a:t>Contact Donor Services for assistance in navigating</a:t>
            </a:r>
          </a:p>
          <a:p>
            <a:pPr algn="ctr"/>
            <a:r>
              <a:rPr lang="en-US" b="1" dirty="0">
                <a:latin typeface="Century Schoolbook" panose="02040604050505020304" pitchFamily="18" charset="0"/>
              </a:rPr>
              <a:t>800-474-8628</a:t>
            </a:r>
          </a:p>
        </p:txBody>
      </p:sp>
      <p:pic>
        <p:nvPicPr>
          <p:cNvPr id="7" name="Picture 1">
            <a:extLst>
              <a:ext uri="{FF2B5EF4-FFF2-40B4-BE49-F238E27FC236}">
                <a16:creationId xmlns:a16="http://schemas.microsoft.com/office/drawing/2014/main" id="{D8807E49-EAD1-4382-97E2-6E4C1F1366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62" y="1143000"/>
            <a:ext cx="759337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1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1143000"/>
          </a:xfrm>
        </p:spPr>
        <p:txBody>
          <a:bodyPr anchor="b">
            <a:normAutofit/>
          </a:bodyPr>
          <a:lstStyle/>
          <a:p>
            <a:r>
              <a:rPr lang="en-US" dirty="0">
                <a:latin typeface="Century Schoolbook" panose="02040604050505020304" pitchFamily="18" charset="0"/>
              </a:rPr>
              <a:t>About us:</a:t>
            </a:r>
          </a:p>
        </p:txBody>
      </p:sp>
      <p:sp>
        <p:nvSpPr>
          <p:cNvPr id="14" name="Content Placeholder 13"/>
          <p:cNvSpPr>
            <a:spLocks noGrp="1"/>
          </p:cNvSpPr>
          <p:nvPr>
            <p:ph sz="half" idx="1"/>
          </p:nvPr>
        </p:nvSpPr>
        <p:spPr>
          <a:xfrm>
            <a:off x="1293812" y="1676400"/>
            <a:ext cx="4700016" cy="4495800"/>
          </a:xfrm>
        </p:spPr>
        <p:txBody>
          <a:bodyPr>
            <a:normAutofit/>
          </a:bodyPr>
          <a:lstStyle/>
          <a:p>
            <a:r>
              <a:rPr lang="en-US" dirty="0">
                <a:latin typeface="Century Schoolbook" panose="02040604050505020304" pitchFamily="18" charset="0"/>
              </a:rPr>
              <a:t>Bre Haven – Donor Services Coordinator</a:t>
            </a:r>
          </a:p>
          <a:p>
            <a:r>
              <a:rPr lang="en-US" dirty="0">
                <a:latin typeface="Century Schoolbook" panose="02040604050505020304" pitchFamily="18" charset="0"/>
              </a:rPr>
              <a:t>Serving ISI since 2015</a:t>
            </a:r>
          </a:p>
          <a:p>
            <a:r>
              <a:rPr lang="en-US" dirty="0">
                <a:latin typeface="Century Schoolbook" panose="02040604050505020304" pitchFamily="18" charset="0"/>
              </a:rPr>
              <a:t>In the Income Processing field for over 15 years</a:t>
            </a:r>
          </a:p>
        </p:txBody>
      </p:sp>
      <p:pic>
        <p:nvPicPr>
          <p:cNvPr id="3" name="Picture 2" descr="A picture containing wall, person&#10;&#10;Description automatically generated">
            <a:extLst>
              <a:ext uri="{FF2B5EF4-FFF2-40B4-BE49-F238E27FC236}">
                <a16:creationId xmlns:a16="http://schemas.microsoft.com/office/drawing/2014/main" id="{38892601-92B8-A25B-3D18-51B67E1B3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r="17175" b="3"/>
          <a:stretch/>
        </p:blipFill>
        <p:spPr>
          <a:xfrm>
            <a:off x="6202035" y="1676401"/>
            <a:ext cx="4700016" cy="4495800"/>
          </a:xfrm>
          <a:prstGeom prst="rect">
            <a:avLst/>
          </a:prstGeom>
          <a:noFill/>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1143000"/>
          </a:xfrm>
        </p:spPr>
        <p:txBody>
          <a:bodyPr anchor="b">
            <a:normAutofit/>
          </a:bodyPr>
          <a:lstStyle/>
          <a:p>
            <a:r>
              <a:rPr lang="en-US" dirty="0">
                <a:latin typeface="Century Schoolbook" panose="02040604050505020304" pitchFamily="18" charset="0"/>
              </a:rPr>
              <a:t>About us:</a:t>
            </a:r>
          </a:p>
        </p:txBody>
      </p:sp>
      <p:sp>
        <p:nvSpPr>
          <p:cNvPr id="14" name="Content Placeholder 13"/>
          <p:cNvSpPr>
            <a:spLocks noGrp="1"/>
          </p:cNvSpPr>
          <p:nvPr>
            <p:ph sz="half" idx="1"/>
          </p:nvPr>
        </p:nvSpPr>
        <p:spPr>
          <a:xfrm>
            <a:off x="1293812" y="1676400"/>
            <a:ext cx="4700016" cy="4495800"/>
          </a:xfrm>
        </p:spPr>
        <p:txBody>
          <a:bodyPr>
            <a:normAutofit/>
          </a:bodyPr>
          <a:lstStyle/>
          <a:p>
            <a:r>
              <a:rPr lang="en-US" dirty="0">
                <a:latin typeface="Century Schoolbook" panose="02040604050505020304" pitchFamily="18" charset="0"/>
              </a:rPr>
              <a:t>Emily Barakat– Donor Services Representative</a:t>
            </a:r>
          </a:p>
          <a:p>
            <a:r>
              <a:rPr lang="en-US" dirty="0">
                <a:latin typeface="Century Schoolbook" panose="02040604050505020304" pitchFamily="18" charset="0"/>
              </a:rPr>
              <a:t>Serving ISI since 2022</a:t>
            </a:r>
          </a:p>
          <a:p>
            <a:r>
              <a:rPr lang="en-US" dirty="0">
                <a:latin typeface="Century Schoolbook" panose="02040604050505020304" pitchFamily="18" charset="0"/>
              </a:rPr>
              <a:t>Served internationally with YWAM in countries like Malaysia, Iraq and many more for several years.</a:t>
            </a:r>
          </a:p>
        </p:txBody>
      </p:sp>
      <p:pic>
        <p:nvPicPr>
          <p:cNvPr id="4" name="Picture 3">
            <a:extLst>
              <a:ext uri="{FF2B5EF4-FFF2-40B4-BE49-F238E27FC236}">
                <a16:creationId xmlns:a16="http://schemas.microsoft.com/office/drawing/2014/main" id="{EC48DD52-A7F6-F3DD-659A-BFEFA32CEC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23000"/>
                    </a14:imgEffect>
                  </a14:imgLayer>
                </a14:imgProps>
              </a:ext>
            </a:extLst>
          </a:blip>
          <a:stretch>
            <a:fillRect/>
          </a:stretch>
        </p:blipFill>
        <p:spPr>
          <a:xfrm>
            <a:off x="6225737" y="1524000"/>
            <a:ext cx="5352976" cy="4114800"/>
          </a:xfrm>
          <a:prstGeom prst="rect">
            <a:avLst/>
          </a:prstGeom>
        </p:spPr>
      </p:pic>
    </p:spTree>
    <p:extLst>
      <p:ext uri="{BB962C8B-B14F-4D97-AF65-F5344CB8AC3E}">
        <p14:creationId xmlns:p14="http://schemas.microsoft.com/office/powerpoint/2010/main" val="237940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E59F-AB80-48D4-47C0-605BC3FF4087}"/>
              </a:ext>
            </a:extLst>
          </p:cNvPr>
          <p:cNvSpPr>
            <a:spLocks noGrp="1"/>
          </p:cNvSpPr>
          <p:nvPr>
            <p:ph type="title"/>
          </p:nvPr>
        </p:nvSpPr>
        <p:spPr/>
        <p:txBody>
          <a:bodyPr/>
          <a:lstStyle/>
          <a:p>
            <a:r>
              <a:rPr lang="en-US" dirty="0">
                <a:latin typeface="Century Schoolbook" panose="02040604050505020304" pitchFamily="18" charset="0"/>
              </a:rPr>
              <a:t>You’ve got supporters, so how do they give?</a:t>
            </a:r>
          </a:p>
        </p:txBody>
      </p:sp>
      <p:sp>
        <p:nvSpPr>
          <p:cNvPr id="3" name="Content Placeholder 2">
            <a:extLst>
              <a:ext uri="{FF2B5EF4-FFF2-40B4-BE49-F238E27FC236}">
                <a16:creationId xmlns:a16="http://schemas.microsoft.com/office/drawing/2014/main" id="{7C30B0BF-C56B-1846-C0DC-19042773378B}"/>
              </a:ext>
            </a:extLst>
          </p:cNvPr>
          <p:cNvSpPr>
            <a:spLocks noGrp="1"/>
          </p:cNvSpPr>
          <p:nvPr>
            <p:ph idx="1"/>
          </p:nvPr>
        </p:nvSpPr>
        <p:spPr/>
        <p:txBody>
          <a:bodyPr>
            <a:normAutofit lnSpcReduction="10000"/>
          </a:bodyPr>
          <a:lstStyle/>
          <a:p>
            <a:r>
              <a:rPr lang="en-US" sz="2800" dirty="0">
                <a:latin typeface="Century Schoolbook" panose="02040604050505020304" pitchFamily="18" charset="0"/>
              </a:rPr>
              <a:t>Donors can give via:</a:t>
            </a:r>
          </a:p>
          <a:p>
            <a:pPr lvl="7"/>
            <a:r>
              <a:rPr lang="en-US" sz="4400" dirty="0">
                <a:latin typeface="Century Schoolbook" panose="02040604050505020304" pitchFamily="18" charset="0"/>
              </a:rPr>
              <a:t> </a:t>
            </a:r>
            <a:r>
              <a:rPr lang="en-US" sz="3200" dirty="0">
                <a:latin typeface="Century Schoolbook" panose="02040604050505020304" pitchFamily="18" charset="0"/>
              </a:rPr>
              <a:t>Checks</a:t>
            </a:r>
          </a:p>
          <a:p>
            <a:pPr lvl="7"/>
            <a:r>
              <a:rPr lang="en-US" sz="3200" dirty="0">
                <a:latin typeface="Century Schoolbook" panose="02040604050505020304" pitchFamily="18" charset="0"/>
              </a:rPr>
              <a:t> Credit Card</a:t>
            </a:r>
          </a:p>
          <a:p>
            <a:pPr lvl="7"/>
            <a:r>
              <a:rPr lang="en-US" sz="3200" dirty="0">
                <a:latin typeface="Century Schoolbook" panose="02040604050505020304" pitchFamily="18" charset="0"/>
              </a:rPr>
              <a:t> Automatic Bank Draft</a:t>
            </a:r>
          </a:p>
          <a:p>
            <a:pPr lvl="7"/>
            <a:r>
              <a:rPr lang="en-US" sz="3200" dirty="0">
                <a:latin typeface="Century Schoolbook" panose="02040604050505020304" pitchFamily="18" charset="0"/>
              </a:rPr>
              <a:t> Through Foundations and        Retirement Accounts</a:t>
            </a:r>
          </a:p>
          <a:p>
            <a:pPr lvl="7"/>
            <a:r>
              <a:rPr lang="en-US" sz="3200" dirty="0">
                <a:latin typeface="Century Schoolbook" panose="02040604050505020304" pitchFamily="18" charset="0"/>
              </a:rPr>
              <a:t> Gifts-in-Kind</a:t>
            </a:r>
          </a:p>
          <a:p>
            <a:pPr lvl="7"/>
            <a:r>
              <a:rPr lang="en-US" sz="3200" dirty="0">
                <a:latin typeface="Century Schoolbook" panose="02040604050505020304" pitchFamily="18" charset="0"/>
              </a:rPr>
              <a:t> Stock Gifts</a:t>
            </a:r>
          </a:p>
          <a:p>
            <a:pPr lvl="7"/>
            <a:endParaRPr lang="en-US" sz="4400" dirty="0">
              <a:latin typeface="Century Schoolbook" panose="02040604050505020304" pitchFamily="18" charset="0"/>
            </a:endParaRPr>
          </a:p>
        </p:txBody>
      </p:sp>
    </p:spTree>
    <p:extLst>
      <p:ext uri="{BB962C8B-B14F-4D97-AF65-F5344CB8AC3E}">
        <p14:creationId xmlns:p14="http://schemas.microsoft.com/office/powerpoint/2010/main" val="41263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7F50-6FC1-7756-3096-258896EC1D88}"/>
              </a:ext>
            </a:extLst>
          </p:cNvPr>
          <p:cNvSpPr>
            <a:spLocks noGrp="1"/>
          </p:cNvSpPr>
          <p:nvPr>
            <p:ph type="title"/>
          </p:nvPr>
        </p:nvSpPr>
        <p:spPr/>
        <p:txBody>
          <a:bodyPr/>
          <a:lstStyle/>
          <a:p>
            <a:pPr algn="ctr"/>
            <a:r>
              <a:rPr lang="en-US" dirty="0">
                <a:latin typeface="Century Schoolbook" panose="02040604050505020304" pitchFamily="18" charset="0"/>
              </a:rPr>
              <a:t>Check Donations</a:t>
            </a:r>
          </a:p>
        </p:txBody>
      </p:sp>
      <p:sp>
        <p:nvSpPr>
          <p:cNvPr id="3" name="Content Placeholder 2">
            <a:extLst>
              <a:ext uri="{FF2B5EF4-FFF2-40B4-BE49-F238E27FC236}">
                <a16:creationId xmlns:a16="http://schemas.microsoft.com/office/drawing/2014/main" id="{075617FD-4710-B852-2D31-CB07028ECFC2}"/>
              </a:ext>
            </a:extLst>
          </p:cNvPr>
          <p:cNvSpPr>
            <a:spLocks noGrp="1"/>
          </p:cNvSpPr>
          <p:nvPr>
            <p:ph sz="half" idx="1"/>
          </p:nvPr>
        </p:nvSpPr>
        <p:spPr/>
        <p:txBody>
          <a:bodyPr>
            <a:normAutofit fontScale="92500" lnSpcReduction="20000"/>
          </a:bodyPr>
          <a:lstStyle/>
          <a:p>
            <a:r>
              <a:rPr lang="en-US" dirty="0">
                <a:latin typeface="Century Schoolbook" panose="02040604050505020304" pitchFamily="18" charset="0"/>
              </a:rPr>
              <a:t>Provide your unique 4-digit project number to any prospective donors! This is how we ensure a gift is credited to the ISI account assigned to you.</a:t>
            </a:r>
          </a:p>
          <a:p>
            <a:r>
              <a:rPr lang="en-US" sz="2200" b="1" u="sng" dirty="0">
                <a:latin typeface="Century Schoolbook" panose="02040604050505020304" pitchFamily="18" charset="0"/>
              </a:rPr>
              <a:t>Checks must be made payable to ISI</a:t>
            </a:r>
            <a:r>
              <a:rPr lang="en-US" b="1" u="sng" dirty="0">
                <a:latin typeface="Century Schoolbook" panose="02040604050505020304" pitchFamily="18" charset="0"/>
              </a:rPr>
              <a:t>. </a:t>
            </a:r>
          </a:p>
          <a:p>
            <a:pPr lvl="1"/>
            <a:r>
              <a:rPr lang="en-US" sz="1900" dirty="0">
                <a:latin typeface="Century Schoolbook" panose="02040604050505020304" pitchFamily="18" charset="0"/>
              </a:rPr>
              <a:t>Checks made payable to </a:t>
            </a:r>
            <a:r>
              <a:rPr lang="en-US" sz="1900" u="sng" dirty="0">
                <a:latin typeface="Century Schoolbook" panose="02040604050505020304" pitchFamily="18" charset="0"/>
              </a:rPr>
              <a:t>staff</a:t>
            </a:r>
            <a:r>
              <a:rPr lang="en-US" sz="1900" dirty="0">
                <a:latin typeface="Century Schoolbook" panose="02040604050505020304" pitchFamily="18" charset="0"/>
              </a:rPr>
              <a:t> then forwarded to our office will be returned  to the donor for proper addressing</a:t>
            </a:r>
          </a:p>
          <a:p>
            <a:pPr lvl="1"/>
            <a:r>
              <a:rPr lang="en-US" sz="1900" dirty="0">
                <a:latin typeface="Century Schoolbook" panose="02040604050505020304" pitchFamily="18" charset="0"/>
              </a:rPr>
              <a:t>Checks payable to staff members, endorsed with “pay to the order of ISI” are considered donations from the original recipient/staff member. Because you cannot self-fund your own account, we cannot process these gifts.</a:t>
            </a:r>
          </a:p>
          <a:p>
            <a:pPr marL="0" indent="0">
              <a:buNone/>
            </a:pPr>
            <a:endParaRPr lang="en-US" dirty="0">
              <a:latin typeface="Century Schoolbook" panose="02040604050505020304" pitchFamily="18" charset="0"/>
            </a:endParaRPr>
          </a:p>
        </p:txBody>
      </p:sp>
      <p:sp>
        <p:nvSpPr>
          <p:cNvPr id="4" name="Content Placeholder 3">
            <a:extLst>
              <a:ext uri="{FF2B5EF4-FFF2-40B4-BE49-F238E27FC236}">
                <a16:creationId xmlns:a16="http://schemas.microsoft.com/office/drawing/2014/main" id="{C8840EA2-E52E-3A49-233C-F5340F0CE890}"/>
              </a:ext>
            </a:extLst>
          </p:cNvPr>
          <p:cNvSpPr>
            <a:spLocks noGrp="1"/>
          </p:cNvSpPr>
          <p:nvPr>
            <p:ph sz="half" idx="2"/>
          </p:nvPr>
        </p:nvSpPr>
        <p:spPr/>
        <p:txBody>
          <a:bodyPr>
            <a:normAutofit fontScale="92500" lnSpcReduction="20000"/>
          </a:bodyPr>
          <a:lstStyle/>
          <a:p>
            <a:r>
              <a:rPr lang="en-US" dirty="0">
                <a:latin typeface="Century Schoolbook" panose="02040604050505020304" pitchFamily="18" charset="0"/>
              </a:rPr>
              <a:t>No cash! If you receive cash from a donor, please obtain a money order with the donor’s information as payee.</a:t>
            </a:r>
          </a:p>
          <a:p>
            <a:r>
              <a:rPr lang="en-US" dirty="0">
                <a:latin typeface="Century Schoolbook" panose="02040604050505020304" pitchFamily="18" charset="0"/>
              </a:rPr>
              <a:t>Check donations generate a receipt for remittance of next gift. Pre-addressed envelope included.</a:t>
            </a:r>
          </a:p>
          <a:p>
            <a:r>
              <a:rPr lang="en-US" dirty="0">
                <a:latin typeface="Century Schoolbook" panose="02040604050505020304" pitchFamily="18" charset="0"/>
              </a:rPr>
              <a:t>We do not process pledges. No monthly statement is mailed to donors, only a receipt per check.</a:t>
            </a:r>
          </a:p>
          <a:p>
            <a:r>
              <a:rPr lang="en-US" dirty="0">
                <a:latin typeface="Century Schoolbook" panose="02040604050505020304" pitchFamily="18" charset="0"/>
              </a:rPr>
              <a:t>All donations processed are assessed SSA fee of 5%-25%.    </a:t>
            </a:r>
            <a:r>
              <a:rPr lang="en-US" sz="1800" dirty="0">
                <a:latin typeface="Century Schoolbook" panose="02040604050505020304" pitchFamily="18" charset="0"/>
              </a:rPr>
              <a:t>(See separate brochure explaining SSA)</a:t>
            </a:r>
            <a:endParaRPr lang="en-US" dirty="0">
              <a:latin typeface="Century Schoolbook" panose="02040604050505020304" pitchFamily="18" charset="0"/>
            </a:endParaRPr>
          </a:p>
        </p:txBody>
      </p:sp>
    </p:spTree>
    <p:extLst>
      <p:ext uri="{BB962C8B-B14F-4D97-AF65-F5344CB8AC3E}">
        <p14:creationId xmlns:p14="http://schemas.microsoft.com/office/powerpoint/2010/main" val="6568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27D5-7807-7C41-B404-4B19C5296115}"/>
              </a:ext>
            </a:extLst>
          </p:cNvPr>
          <p:cNvSpPr>
            <a:spLocks noGrp="1"/>
          </p:cNvSpPr>
          <p:nvPr>
            <p:ph type="title"/>
          </p:nvPr>
        </p:nvSpPr>
        <p:spPr>
          <a:xfrm>
            <a:off x="1293813" y="381000"/>
            <a:ext cx="9601200" cy="1143000"/>
          </a:xfrm>
        </p:spPr>
        <p:txBody>
          <a:bodyPr anchor="b">
            <a:normAutofit/>
          </a:bodyPr>
          <a:lstStyle/>
          <a:p>
            <a:r>
              <a:rPr lang="en-US" dirty="0">
                <a:latin typeface="Century Schoolbook" panose="02040604050505020304" pitchFamily="18" charset="0"/>
              </a:rPr>
              <a:t>New Donor Envelopes</a:t>
            </a:r>
          </a:p>
        </p:txBody>
      </p:sp>
      <p:pic>
        <p:nvPicPr>
          <p:cNvPr id="4" name="Picture 3">
            <a:extLst>
              <a:ext uri="{FF2B5EF4-FFF2-40B4-BE49-F238E27FC236}">
                <a16:creationId xmlns:a16="http://schemas.microsoft.com/office/drawing/2014/main" id="{87236BAD-AFAB-9482-5832-A41BA986CC59}"/>
              </a:ext>
            </a:extLst>
          </p:cNvPr>
          <p:cNvPicPr>
            <a:picLocks noChangeAspect="1"/>
          </p:cNvPicPr>
          <p:nvPr/>
        </p:nvPicPr>
        <p:blipFill>
          <a:blip r:embed="rId2"/>
          <a:stretch>
            <a:fillRect/>
          </a:stretch>
        </p:blipFill>
        <p:spPr>
          <a:xfrm>
            <a:off x="334804" y="1714501"/>
            <a:ext cx="5631348" cy="2942379"/>
          </a:xfrm>
          <a:prstGeom prst="rect">
            <a:avLst/>
          </a:prstGeom>
          <a:noFill/>
        </p:spPr>
      </p:pic>
      <p:sp>
        <p:nvSpPr>
          <p:cNvPr id="11" name="Content Placeholder 3">
            <a:extLst>
              <a:ext uri="{FF2B5EF4-FFF2-40B4-BE49-F238E27FC236}">
                <a16:creationId xmlns:a16="http://schemas.microsoft.com/office/drawing/2014/main" id="{991A729D-D520-D585-7195-5E5CF2136923}"/>
              </a:ext>
            </a:extLst>
          </p:cNvPr>
          <p:cNvSpPr>
            <a:spLocks noGrp="1"/>
          </p:cNvSpPr>
          <p:nvPr>
            <p:ph sz="half" idx="2"/>
          </p:nvPr>
        </p:nvSpPr>
        <p:spPr>
          <a:xfrm>
            <a:off x="6202035" y="1676401"/>
            <a:ext cx="4700016" cy="4495800"/>
          </a:xfrm>
        </p:spPr>
        <p:txBody>
          <a:bodyPr>
            <a:normAutofit lnSpcReduction="10000"/>
          </a:bodyPr>
          <a:lstStyle/>
          <a:p>
            <a:r>
              <a:rPr lang="en-US" dirty="0">
                <a:latin typeface="Century Schoolbook" panose="02040604050505020304" pitchFamily="18" charset="0"/>
              </a:rPr>
              <a:t>New donor envelopes provided in welcome box</a:t>
            </a:r>
          </a:p>
          <a:p>
            <a:r>
              <a:rPr lang="en-US" dirty="0">
                <a:latin typeface="Century Schoolbook" panose="02040604050505020304" pitchFamily="18" charset="0"/>
              </a:rPr>
              <a:t>Distribute to potential new donors only</a:t>
            </a:r>
          </a:p>
          <a:p>
            <a:r>
              <a:rPr lang="en-US" dirty="0">
                <a:latin typeface="Century Schoolbook" panose="02040604050505020304" pitchFamily="18" charset="0"/>
              </a:rPr>
              <a:t>Be sure your name and project number are pre-filled on any envelopes you hand out</a:t>
            </a:r>
          </a:p>
          <a:p>
            <a:r>
              <a:rPr lang="en-US" dirty="0">
                <a:latin typeface="Century Schoolbook" panose="02040604050505020304" pitchFamily="18" charset="0"/>
              </a:rPr>
              <a:t>Email scans of envelopes from check supporters who intend monthly contributions will be sent to you directly.</a:t>
            </a:r>
          </a:p>
        </p:txBody>
      </p:sp>
    </p:spTree>
    <p:extLst>
      <p:ext uri="{BB962C8B-B14F-4D97-AF65-F5344CB8AC3E}">
        <p14:creationId xmlns:p14="http://schemas.microsoft.com/office/powerpoint/2010/main" val="24307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0812" y="76200"/>
            <a:ext cx="3810000" cy="533400"/>
          </a:xfrm>
        </p:spPr>
        <p:txBody>
          <a:bodyPr/>
          <a:lstStyle/>
          <a:p>
            <a:pPr algn="ctr"/>
            <a:r>
              <a:rPr lang="en-US" dirty="0">
                <a:latin typeface="Century Schoolbook" panose="02040604050505020304" pitchFamily="18" charset="0"/>
              </a:rPr>
              <a:t>Receipts</a:t>
            </a:r>
          </a:p>
        </p:txBody>
      </p:sp>
      <p:pic>
        <p:nvPicPr>
          <p:cNvPr id="5" name="Picture Placeholder 4">
            <a:extLst>
              <a:ext uri="{FF2B5EF4-FFF2-40B4-BE49-F238E27FC236}">
                <a16:creationId xmlns:a16="http://schemas.microsoft.com/office/drawing/2014/main" id="{CFA2DA6A-85BF-5610-D8D3-3E0C8C2F8144}"/>
              </a:ext>
            </a:extLst>
          </p:cNvPr>
          <p:cNvPicPr>
            <a:picLocks noGrp="1" noChangeAspect="1"/>
          </p:cNvPicPr>
          <p:nvPr>
            <p:ph type="pic" idx="1"/>
          </p:nvPr>
        </p:nvPicPr>
        <p:blipFill rotWithShape="1">
          <a:blip r:embed="rId3"/>
          <a:srcRect t="670" b="670"/>
          <a:stretch/>
        </p:blipFill>
        <p:spPr/>
      </p:pic>
      <p:sp>
        <p:nvSpPr>
          <p:cNvPr id="3" name="Text Placeholder 2"/>
          <p:cNvSpPr>
            <a:spLocks noGrp="1"/>
          </p:cNvSpPr>
          <p:nvPr>
            <p:ph type="body" sz="half" idx="2"/>
          </p:nvPr>
        </p:nvSpPr>
        <p:spPr>
          <a:xfrm>
            <a:off x="7770812" y="914400"/>
            <a:ext cx="3810000" cy="5181600"/>
          </a:xfrm>
        </p:spPr>
        <p:txBody>
          <a:bodyPr>
            <a:normAutofit lnSpcReduction="10000"/>
          </a:bodyPr>
          <a:lstStyle/>
          <a:p>
            <a:pPr marL="285750" indent="-285750">
              <a:buFont typeface="Arial" panose="020B0604020202020204" pitchFamily="34" charset="0"/>
              <a:buChar char="•"/>
            </a:pPr>
            <a:r>
              <a:rPr lang="en-US" sz="2000" dirty="0">
                <a:latin typeface="Century Schoolbook" panose="02040604050505020304" pitchFamily="18" charset="0"/>
              </a:rPr>
              <a:t>Receipts are mailed out within 72 hours of checks being processed.</a:t>
            </a:r>
          </a:p>
          <a:p>
            <a:pPr marL="285750" indent="-285750">
              <a:buFont typeface="Arial" panose="020B0604020202020204" pitchFamily="34" charset="0"/>
              <a:buChar char="•"/>
            </a:pPr>
            <a:r>
              <a:rPr lang="en-US" sz="2000" dirty="0">
                <a:latin typeface="Century Schoolbook" panose="02040604050505020304" pitchFamily="18" charset="0"/>
              </a:rPr>
              <a:t>Donors can request emailed receipt, or no receipt be sent.</a:t>
            </a:r>
          </a:p>
          <a:p>
            <a:pPr marL="285750" indent="-285750">
              <a:buFont typeface="Arial" panose="020B0604020202020204" pitchFamily="34" charset="0"/>
              <a:buChar char="•"/>
            </a:pPr>
            <a:r>
              <a:rPr lang="en-US" sz="2000" dirty="0">
                <a:latin typeface="Century Schoolbook" panose="02040604050505020304" pitchFamily="18" charset="0"/>
              </a:rPr>
              <a:t>Bottom section is perforated to tear off and include with next gift in the pre-addressed envelope.</a:t>
            </a:r>
          </a:p>
          <a:p>
            <a:pPr marL="285750" indent="-285750">
              <a:buFont typeface="Arial" panose="020B0604020202020204" pitchFamily="34" charset="0"/>
              <a:buChar char="•"/>
            </a:pPr>
            <a:r>
              <a:rPr lang="en-US" sz="2000" dirty="0">
                <a:latin typeface="Century Schoolbook" panose="02040604050505020304" pitchFamily="18" charset="0"/>
              </a:rPr>
              <a:t>Reprints are available any time by request.</a:t>
            </a:r>
          </a:p>
          <a:p>
            <a:pPr marL="285750" indent="-285750">
              <a:buFont typeface="Arial" panose="020B0604020202020204" pitchFamily="34" charset="0"/>
              <a:buChar char="•"/>
            </a:pPr>
            <a:r>
              <a:rPr lang="en-US" sz="2000" dirty="0">
                <a:latin typeface="Century Schoolbook" panose="02040604050505020304" pitchFamily="18" charset="0"/>
              </a:rPr>
              <a:t>We also include a monthly insert with receipts. Prayer cards, ministry updates, encouraging electronic giving, etc. </a:t>
            </a:r>
          </a:p>
          <a:p>
            <a:endParaRPr lang="en-US" dirty="0">
              <a:latin typeface="Century Schoolbook" panose="02040604050505020304" pitchFamily="18" charset="0"/>
            </a:endParaRPr>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7F50-6FC1-7756-3096-258896EC1D88}"/>
              </a:ext>
            </a:extLst>
          </p:cNvPr>
          <p:cNvSpPr>
            <a:spLocks noGrp="1"/>
          </p:cNvSpPr>
          <p:nvPr>
            <p:ph type="title"/>
          </p:nvPr>
        </p:nvSpPr>
        <p:spPr/>
        <p:txBody>
          <a:bodyPr/>
          <a:lstStyle/>
          <a:p>
            <a:pPr algn="ctr"/>
            <a:r>
              <a:rPr lang="en-US" dirty="0">
                <a:latin typeface="Century Schoolbook" panose="02040604050505020304" pitchFamily="18" charset="0"/>
              </a:rPr>
              <a:t>Online Giving</a:t>
            </a:r>
          </a:p>
        </p:txBody>
      </p:sp>
      <p:sp>
        <p:nvSpPr>
          <p:cNvPr id="3" name="Content Placeholder 2">
            <a:extLst>
              <a:ext uri="{FF2B5EF4-FFF2-40B4-BE49-F238E27FC236}">
                <a16:creationId xmlns:a16="http://schemas.microsoft.com/office/drawing/2014/main" id="{075617FD-4710-B852-2D31-CB07028ECFC2}"/>
              </a:ext>
            </a:extLst>
          </p:cNvPr>
          <p:cNvSpPr>
            <a:spLocks noGrp="1"/>
          </p:cNvSpPr>
          <p:nvPr>
            <p:ph sz="half" idx="1"/>
          </p:nvPr>
        </p:nvSpPr>
        <p:spPr/>
        <p:txBody>
          <a:bodyPr>
            <a:normAutofit lnSpcReduction="10000"/>
          </a:bodyPr>
          <a:lstStyle/>
          <a:p>
            <a:r>
              <a:rPr lang="en-US" dirty="0">
                <a:latin typeface="Century Schoolbook" panose="02040604050505020304" pitchFamily="18" charset="0"/>
              </a:rPr>
              <a:t>Donors can give online via credit card or bank draft.</a:t>
            </a:r>
          </a:p>
          <a:p>
            <a:r>
              <a:rPr lang="en-US" dirty="0">
                <a:latin typeface="Century Schoolbook" panose="02040604050505020304" pitchFamily="18" charset="0"/>
              </a:rPr>
              <a:t>One-time gifts and recurring  gift options available. </a:t>
            </a:r>
          </a:p>
          <a:p>
            <a:r>
              <a:rPr lang="en-US" dirty="0">
                <a:latin typeface="Century Schoolbook" panose="02040604050505020304" pitchFamily="18" charset="0"/>
              </a:rPr>
              <a:t>Emailed receipts are generated for all online transactions.</a:t>
            </a:r>
          </a:p>
          <a:p>
            <a:r>
              <a:rPr lang="en-US" dirty="0">
                <a:latin typeface="Century Schoolbook" panose="02040604050505020304" pitchFamily="18" charset="0"/>
              </a:rPr>
              <a:t>Staff see online gifts the following business day once a donor gives.</a:t>
            </a:r>
          </a:p>
          <a:p>
            <a:pPr marL="0" indent="0">
              <a:buNone/>
            </a:pPr>
            <a:endParaRPr lang="en-US" dirty="0">
              <a:latin typeface="Century Schoolbook" panose="02040604050505020304" pitchFamily="18" charset="0"/>
            </a:endParaRPr>
          </a:p>
        </p:txBody>
      </p:sp>
      <p:sp>
        <p:nvSpPr>
          <p:cNvPr id="4" name="Content Placeholder 3">
            <a:extLst>
              <a:ext uri="{FF2B5EF4-FFF2-40B4-BE49-F238E27FC236}">
                <a16:creationId xmlns:a16="http://schemas.microsoft.com/office/drawing/2014/main" id="{C8840EA2-E52E-3A49-233C-F5340F0CE890}"/>
              </a:ext>
            </a:extLst>
          </p:cNvPr>
          <p:cNvSpPr>
            <a:spLocks noGrp="1"/>
          </p:cNvSpPr>
          <p:nvPr>
            <p:ph sz="half" idx="2"/>
          </p:nvPr>
        </p:nvSpPr>
        <p:spPr>
          <a:xfrm>
            <a:off x="6202034" y="1676401"/>
            <a:ext cx="4845377" cy="4495800"/>
          </a:xfrm>
        </p:spPr>
        <p:txBody>
          <a:bodyPr>
            <a:normAutofit lnSpcReduction="10000"/>
          </a:bodyPr>
          <a:lstStyle/>
          <a:p>
            <a:r>
              <a:rPr lang="en-US" dirty="0">
                <a:latin typeface="Century Schoolbook" panose="02040604050505020304" pitchFamily="18" charset="0"/>
              </a:rPr>
              <a:t>Recurring donors</a:t>
            </a:r>
          </a:p>
          <a:p>
            <a:pPr lvl="1"/>
            <a:r>
              <a:rPr lang="en-US" sz="2200" dirty="0">
                <a:latin typeface="Century Schoolbook" panose="02040604050505020304" pitchFamily="18" charset="0"/>
              </a:rPr>
              <a:t>Option to give weekly, monthly, quarterly, or annually</a:t>
            </a:r>
          </a:p>
          <a:p>
            <a:pPr lvl="1"/>
            <a:r>
              <a:rPr lang="en-US" sz="2200" dirty="0">
                <a:latin typeface="Century Schoolbook" panose="02040604050505020304" pitchFamily="18" charset="0"/>
              </a:rPr>
              <a:t>Emailed notifications of any declined transactions are sent to donors.</a:t>
            </a:r>
          </a:p>
          <a:p>
            <a:pPr lvl="1"/>
            <a:r>
              <a:rPr lang="en-US" sz="2200" dirty="0">
                <a:latin typeface="Century Schoolbook" panose="02040604050505020304" pitchFamily="18" charset="0"/>
              </a:rPr>
              <a:t>Donors can register their email address for online access to their account information.</a:t>
            </a:r>
          </a:p>
          <a:p>
            <a:pPr marL="274320" lvl="1" indent="0">
              <a:buNone/>
            </a:pPr>
            <a:endParaRPr lang="en-US" sz="2200" dirty="0">
              <a:latin typeface="Century Schoolbook" panose="02040604050505020304" pitchFamily="18" charset="0"/>
            </a:endParaRPr>
          </a:p>
          <a:p>
            <a:pPr marL="274320" lvl="1" indent="0">
              <a:buNone/>
            </a:pPr>
            <a:r>
              <a:rPr lang="en-US" sz="2200" b="1" dirty="0">
                <a:latin typeface="Century Schoolbook" panose="02040604050505020304" pitchFamily="18" charset="0"/>
              </a:rPr>
              <a:t>Assistance is available by calling Donor Services at </a:t>
            </a:r>
          </a:p>
          <a:p>
            <a:pPr marL="274320" lvl="1" indent="0">
              <a:buNone/>
            </a:pPr>
            <a:r>
              <a:rPr lang="en-US" sz="2200" b="1" dirty="0">
                <a:latin typeface="Century Schoolbook" panose="02040604050505020304" pitchFamily="18" charset="0"/>
              </a:rPr>
              <a:t>800-474-8628.</a:t>
            </a:r>
          </a:p>
        </p:txBody>
      </p:sp>
    </p:spTree>
    <p:extLst>
      <p:ext uri="{BB962C8B-B14F-4D97-AF65-F5344CB8AC3E}">
        <p14:creationId xmlns:p14="http://schemas.microsoft.com/office/powerpoint/2010/main" val="23980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27D5-7807-7C41-B404-4B19C5296115}"/>
              </a:ext>
            </a:extLst>
          </p:cNvPr>
          <p:cNvSpPr>
            <a:spLocks noGrp="1"/>
          </p:cNvSpPr>
          <p:nvPr>
            <p:ph type="title"/>
          </p:nvPr>
        </p:nvSpPr>
        <p:spPr>
          <a:xfrm>
            <a:off x="1293813" y="381000"/>
            <a:ext cx="9143999" cy="609600"/>
          </a:xfrm>
        </p:spPr>
        <p:txBody>
          <a:bodyPr anchor="b">
            <a:normAutofit/>
          </a:bodyPr>
          <a:lstStyle/>
          <a:p>
            <a:r>
              <a:rPr lang="en-US" dirty="0">
                <a:latin typeface="Century Schoolbook" panose="02040604050505020304" pitchFamily="18" charset="0"/>
              </a:rPr>
              <a:t>Your Direct Donation Link:</a:t>
            </a:r>
          </a:p>
        </p:txBody>
      </p:sp>
      <p:sp>
        <p:nvSpPr>
          <p:cNvPr id="11" name="Content Placeholder 3">
            <a:extLst>
              <a:ext uri="{FF2B5EF4-FFF2-40B4-BE49-F238E27FC236}">
                <a16:creationId xmlns:a16="http://schemas.microsoft.com/office/drawing/2014/main" id="{991A729D-D520-D585-7195-5E5CF2136923}"/>
              </a:ext>
            </a:extLst>
          </p:cNvPr>
          <p:cNvSpPr>
            <a:spLocks noGrp="1"/>
          </p:cNvSpPr>
          <p:nvPr>
            <p:ph sz="half" idx="2"/>
          </p:nvPr>
        </p:nvSpPr>
        <p:spPr>
          <a:xfrm>
            <a:off x="6202034" y="990600"/>
            <a:ext cx="5835977" cy="5791200"/>
          </a:xfrm>
        </p:spPr>
        <p:txBody>
          <a:bodyPr>
            <a:normAutofit/>
          </a:bodyPr>
          <a:lstStyle/>
          <a:p>
            <a:r>
              <a:rPr lang="en-US" dirty="0">
                <a:latin typeface="Century Schoolbook" panose="02040604050505020304" pitchFamily="18" charset="0"/>
              </a:rPr>
              <a:t>Provide your direct donation link to prospective donors </a:t>
            </a:r>
          </a:p>
          <a:p>
            <a:r>
              <a:rPr lang="en-US" dirty="0">
                <a:latin typeface="Century Schoolbook" panose="02040604050505020304" pitchFamily="18" charset="0"/>
              </a:rPr>
              <a:t>Visit: internationalstudents.org/give</a:t>
            </a:r>
          </a:p>
          <a:p>
            <a:r>
              <a:rPr lang="en-US" dirty="0">
                <a:latin typeface="Century Schoolbook" panose="02040604050505020304" pitchFamily="18" charset="0"/>
              </a:rPr>
              <a:t>Click “Donate”</a:t>
            </a:r>
          </a:p>
          <a:p>
            <a:r>
              <a:rPr lang="en-US" dirty="0">
                <a:latin typeface="Century Schoolbook" panose="02040604050505020304" pitchFamily="18" charset="0"/>
              </a:rPr>
              <a:t>Click “Staff” box. (Page defaults to our national ministry fund so this step is important.)</a:t>
            </a:r>
          </a:p>
          <a:p>
            <a:r>
              <a:rPr lang="en-US" dirty="0">
                <a:latin typeface="Century Schoolbook" panose="02040604050505020304" pitchFamily="18" charset="0"/>
              </a:rPr>
              <a:t>Use search box to find staff member. If misspelled no result will be found.</a:t>
            </a:r>
          </a:p>
          <a:p>
            <a:r>
              <a:rPr lang="en-US" dirty="0">
                <a:latin typeface="Century Schoolbook" panose="02040604050505020304" pitchFamily="18" charset="0"/>
              </a:rPr>
              <a:t>Click “Read More” under staff’s name</a:t>
            </a:r>
          </a:p>
          <a:p>
            <a:r>
              <a:rPr lang="en-US" dirty="0">
                <a:latin typeface="Century Schoolbook" panose="02040604050505020304" pitchFamily="18" charset="0"/>
              </a:rPr>
              <a:t>URL that results is your direct donation link.</a:t>
            </a:r>
          </a:p>
        </p:txBody>
      </p:sp>
      <p:pic>
        <p:nvPicPr>
          <p:cNvPr id="5" name="Picture 4">
            <a:extLst>
              <a:ext uri="{FF2B5EF4-FFF2-40B4-BE49-F238E27FC236}">
                <a16:creationId xmlns:a16="http://schemas.microsoft.com/office/drawing/2014/main" id="{1D571AD5-5645-7A1A-3938-40BC70642FED}"/>
              </a:ext>
            </a:extLst>
          </p:cNvPr>
          <p:cNvPicPr>
            <a:picLocks noChangeAspect="1"/>
          </p:cNvPicPr>
          <p:nvPr/>
        </p:nvPicPr>
        <p:blipFill>
          <a:blip r:embed="rId2"/>
          <a:stretch>
            <a:fillRect/>
          </a:stretch>
        </p:blipFill>
        <p:spPr>
          <a:xfrm>
            <a:off x="1141412" y="990600"/>
            <a:ext cx="4974820" cy="5867400"/>
          </a:xfrm>
          <a:prstGeom prst="rect">
            <a:avLst/>
          </a:prstGeom>
        </p:spPr>
      </p:pic>
    </p:spTree>
    <p:extLst>
      <p:ext uri="{BB962C8B-B14F-4D97-AF65-F5344CB8AC3E}">
        <p14:creationId xmlns:p14="http://schemas.microsoft.com/office/powerpoint/2010/main" val="12689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microsoft.com/office/2006/documentManagement/types"/>
    <ds:schemaRef ds:uri="4873beb7-5857-4685-be1f-d57550cc96cc"/>
    <ds:schemaRef ds:uri="http://purl.org/dc/term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455</TotalTime>
  <Words>970</Words>
  <Application>Microsoft Office PowerPoint</Application>
  <PresentationFormat>Custom</PresentationFormat>
  <Paragraphs>93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Schoolbook</vt:lpstr>
      <vt:lpstr>Euphemia</vt:lpstr>
      <vt:lpstr>Serenity 16x9</vt:lpstr>
      <vt:lpstr>ISI Donor Services</vt:lpstr>
      <vt:lpstr>About us:</vt:lpstr>
      <vt:lpstr>About us:</vt:lpstr>
      <vt:lpstr>You’ve got supporters, so how do they give?</vt:lpstr>
      <vt:lpstr>Check Donations</vt:lpstr>
      <vt:lpstr>New Donor Envelopes</vt:lpstr>
      <vt:lpstr>Receipts</vt:lpstr>
      <vt:lpstr>Online Giving</vt:lpstr>
      <vt:lpstr>Your Direct Donation Link:</vt:lpstr>
      <vt:lpstr>Other Types of Giving</vt:lpstr>
      <vt:lpstr>Other Types of Giving</vt:lpstr>
      <vt:lpstr>Accessing Donation Information via Virtuous</vt:lpstr>
      <vt:lpstr>What can you see on Virtuous?</vt:lpstr>
      <vt:lpstr>View Contact Records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 Donor Services</dc:title>
  <dc:creator>Breanne Haven</dc:creator>
  <cp:lastModifiedBy>Breanne Haven</cp:lastModifiedBy>
  <cp:revision>28</cp:revision>
  <cp:lastPrinted>2023-07-10T20:48:06Z</cp:lastPrinted>
  <dcterms:created xsi:type="dcterms:W3CDTF">2022-05-24T22:43:15Z</dcterms:created>
  <dcterms:modified xsi:type="dcterms:W3CDTF">2023-11-17T16:44:26Z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