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Cormorant Garamond"/>
      <p:regular r:id="rId19"/>
      <p:bold r:id="rId20"/>
      <p:italic r:id="rId21"/>
      <p:boldItalic r:id="rId22"/>
    </p:embeddedFont>
    <p:embeddedFont>
      <p:font typeface="Cormorant Garamond SemiBold"/>
      <p:regular r:id="rId23"/>
      <p:bold r:id="rId24"/>
      <p:italic r:id="rId25"/>
      <p:boldItalic r:id="rId26"/>
    </p:embeddedFont>
    <p:embeddedFont>
      <p:font typeface="Cormorant Garamond Medium"/>
      <p:regular r:id="rId27"/>
      <p:bold r:id="rId28"/>
      <p:italic r:id="rId29"/>
      <p:boldItalic r:id="rId30"/>
    </p:embeddedFont>
    <p:embeddedFont>
      <p:font typeface="Cormorant Garamond Ligh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ormorantGaramond-bold.fntdata"/><Relationship Id="rId22" Type="http://schemas.openxmlformats.org/officeDocument/2006/relationships/font" Target="fonts/CormorantGaramond-boldItalic.fntdata"/><Relationship Id="rId21" Type="http://schemas.openxmlformats.org/officeDocument/2006/relationships/font" Target="fonts/CormorantGaramond-italic.fntdata"/><Relationship Id="rId24" Type="http://schemas.openxmlformats.org/officeDocument/2006/relationships/font" Target="fonts/CormorantGaramondSemiBold-bold.fntdata"/><Relationship Id="rId23" Type="http://schemas.openxmlformats.org/officeDocument/2006/relationships/font" Target="fonts/CormorantGaramondSemiBol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ormorantGaramondSemiBold-boldItalic.fntdata"/><Relationship Id="rId25" Type="http://schemas.openxmlformats.org/officeDocument/2006/relationships/font" Target="fonts/CormorantGaramondSemiBold-italic.fntdata"/><Relationship Id="rId28" Type="http://schemas.openxmlformats.org/officeDocument/2006/relationships/font" Target="fonts/CormorantGaramondMedium-bold.fntdata"/><Relationship Id="rId27" Type="http://schemas.openxmlformats.org/officeDocument/2006/relationships/font" Target="fonts/CormorantGaramondMedium-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ormorantGaramondMedium-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ormorantGaramondLight-regular.fntdata"/><Relationship Id="rId30" Type="http://schemas.openxmlformats.org/officeDocument/2006/relationships/font" Target="fonts/CormorantGaramondMedium-boldItalic.fntdata"/><Relationship Id="rId11" Type="http://schemas.openxmlformats.org/officeDocument/2006/relationships/slide" Target="slides/slide7.xml"/><Relationship Id="rId33" Type="http://schemas.openxmlformats.org/officeDocument/2006/relationships/font" Target="fonts/CormorantGaramondLight-italic.fntdata"/><Relationship Id="rId10" Type="http://schemas.openxmlformats.org/officeDocument/2006/relationships/slide" Target="slides/slide6.xml"/><Relationship Id="rId32" Type="http://schemas.openxmlformats.org/officeDocument/2006/relationships/font" Target="fonts/CormorantGaramondLight-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CormorantGaramondLight-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CormorantGaramond-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6956b72b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6956b72b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475fe578c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475fe578c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But with both students this is our Goal…</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READ IT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really do believe the possibilities are endless here. God has given us each unique abilities and gifts to use to make disciples for his glory. One of the women that I am working with loves the </a:t>
            </a:r>
            <a:r>
              <a:rPr lang="en">
                <a:solidFill>
                  <a:schemeClr val="dk1"/>
                </a:solidFill>
              </a:rPr>
              <a:t>Ukulele</a:t>
            </a:r>
            <a:r>
              <a:rPr lang="en">
                <a:solidFill>
                  <a:schemeClr val="dk1"/>
                </a:solidFill>
              </a:rPr>
              <a:t> and she uses that for discipleship by offering free lessons to students, and she has created a bible study and discussion around ukulele.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468aec9069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468aec9069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how do we go about making disciples who make disciples</a:t>
            </a:r>
            <a:endParaRPr/>
          </a:p>
          <a:p>
            <a:pPr indent="0" lvl="0" marL="0" rtl="0" algn="l">
              <a:spcBef>
                <a:spcPts val="0"/>
              </a:spcBef>
              <a:spcAft>
                <a:spcPts val="0"/>
              </a:spcAft>
              <a:buNone/>
            </a:pPr>
            <a:r>
              <a:rPr lang="en"/>
              <a:t>Big Group Events, like movies and discussion, women’s tea, dinners</a:t>
            </a:r>
            <a:endParaRPr/>
          </a:p>
          <a:p>
            <a:pPr indent="0" lvl="0" marL="0" rtl="0" algn="l">
              <a:spcBef>
                <a:spcPts val="0"/>
              </a:spcBef>
              <a:spcAft>
                <a:spcPts val="0"/>
              </a:spcAft>
              <a:buNone/>
            </a:pPr>
            <a:r>
              <a:rPr lang="en"/>
              <a:t>One on one discipleship </a:t>
            </a:r>
            <a:endParaRPr/>
          </a:p>
          <a:p>
            <a:pPr indent="0" lvl="0" marL="0" rtl="0" algn="l">
              <a:spcBef>
                <a:spcPts val="0"/>
              </a:spcBef>
              <a:spcAft>
                <a:spcPts val="0"/>
              </a:spcAft>
              <a:buNone/>
            </a:pPr>
            <a:r>
              <a:rPr lang="en"/>
              <a:t>Weekly Bible Studies</a:t>
            </a:r>
            <a:endParaRPr/>
          </a:p>
          <a:p>
            <a:pPr indent="0" lvl="0" marL="0" rtl="0" algn="l">
              <a:spcBef>
                <a:spcPts val="0"/>
              </a:spcBef>
              <a:spcAft>
                <a:spcPts val="0"/>
              </a:spcAft>
              <a:buNone/>
            </a:pPr>
            <a:r>
              <a:rPr lang="en"/>
              <a:t>Girl’s climbing group</a:t>
            </a:r>
            <a:endParaRPr/>
          </a:p>
          <a:p>
            <a:pPr indent="0" lvl="0" marL="0" rtl="0" algn="l">
              <a:spcBef>
                <a:spcPts val="0"/>
              </a:spcBef>
              <a:spcAft>
                <a:spcPts val="0"/>
              </a:spcAft>
              <a:buNone/>
            </a:pPr>
            <a:r>
              <a:rPr lang="en"/>
              <a:t>Yearly retreats and campouts</a:t>
            </a:r>
            <a:endParaRPr/>
          </a:p>
          <a:p>
            <a:pPr indent="0" lvl="0" marL="0" rtl="0" algn="l">
              <a:spcBef>
                <a:spcPts val="0"/>
              </a:spcBef>
              <a:spcAft>
                <a:spcPts val="0"/>
              </a:spcAft>
              <a:buNone/>
            </a:pPr>
            <a:r>
              <a:rPr lang="en"/>
              <a:t>And again everything that we do is aimed at making disciples who then can go back to their home countries and make disciples. The nations are here, and I want to hear them sing to the one who created them.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46a34b5023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46a34b502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cannot do this alone, I need a team of people surrounding me.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46a34b5023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46a34b5023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46a34b5023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46a34b5023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I need more than just fellow campus staff, and this is where you come in</a:t>
            </a:r>
            <a:endParaRPr/>
          </a:p>
          <a:p>
            <a:pPr indent="0" lvl="0" marL="0" rtl="0" algn="l">
              <a:spcBef>
                <a:spcPts val="0"/>
              </a:spcBef>
              <a:spcAft>
                <a:spcPts val="0"/>
              </a:spcAft>
              <a:buNone/>
            </a:pPr>
            <a:r>
              <a:rPr lang="en"/>
              <a:t>William Carrey, a missionary from India told his friends before departing, </a:t>
            </a:r>
            <a:r>
              <a:rPr i="1" lang="en"/>
              <a:t>READ IT</a:t>
            </a:r>
            <a:endParaRPr i="1"/>
          </a:p>
          <a:p>
            <a:pPr indent="0" lvl="0" marL="0" rtl="0" algn="l">
              <a:spcBef>
                <a:spcPts val="0"/>
              </a:spcBef>
              <a:spcAft>
                <a:spcPts val="0"/>
              </a:spcAft>
              <a:buNone/>
            </a:pPr>
            <a:r>
              <a:t/>
            </a:r>
            <a:endParaRPr/>
          </a:p>
          <a:p>
            <a:pPr indent="0" lvl="0" marL="0" rtl="0" algn="l">
              <a:spcBef>
                <a:spcPts val="0"/>
              </a:spcBef>
              <a:spcAft>
                <a:spcPts val="0"/>
              </a:spcAft>
              <a:buNone/>
            </a:pPr>
            <a:r>
              <a:rPr lang="en"/>
              <a:t>God has given me a prayer team, which I am so blessed and encouraged by.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I am needing a financial team and it would be an honor for me if you would prayerfully consider joining me in what God is doing by giving a monthly financial gift.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Thank you so much for your time!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468aec9069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468aec906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468aec9069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468aec9069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800"/>
              <a:t>Super Basic what is ISI? </a:t>
            </a:r>
            <a:endParaRPr sz="800"/>
          </a:p>
          <a:p>
            <a:pPr indent="0" lvl="0" marL="0" rtl="0" algn="l">
              <a:lnSpc>
                <a:spcPct val="100000"/>
              </a:lnSpc>
              <a:spcBef>
                <a:spcPts val="0"/>
              </a:spcBef>
              <a:spcAft>
                <a:spcPts val="0"/>
              </a:spcAft>
              <a:buNone/>
            </a:pPr>
            <a:r>
              <a:rPr lang="en" sz="800"/>
              <a:t>Again, basic,  Why does ISI exist? </a:t>
            </a:r>
            <a:endParaRPr sz="800"/>
          </a:p>
          <a:p>
            <a:pPr indent="0" lvl="0" marL="0" rtl="0" algn="l">
              <a:lnSpc>
                <a:spcPct val="100000"/>
              </a:lnSpc>
              <a:spcBef>
                <a:spcPts val="0"/>
              </a:spcBef>
              <a:spcAft>
                <a:spcPts val="0"/>
              </a:spcAft>
              <a:buNone/>
            </a:pPr>
            <a:r>
              <a:rPr lang="en" sz="800"/>
              <a:t>Those are a lot of words, so let’s break that down a bit</a:t>
            </a:r>
            <a:endParaRPr sz="800"/>
          </a:p>
          <a:p>
            <a:pPr indent="0" lvl="0" marL="0" rtl="0" algn="l">
              <a:lnSpc>
                <a:spcPct val="100000"/>
              </a:lnSpc>
              <a:spcBef>
                <a:spcPts val="1000"/>
              </a:spcBef>
              <a:spcAft>
                <a:spcPts val="0"/>
              </a:spcAft>
              <a:buClr>
                <a:schemeClr val="dk1"/>
              </a:buClr>
              <a:buSzPts val="1100"/>
              <a:buFont typeface="Arial"/>
              <a:buNone/>
            </a:pPr>
            <a:r>
              <a:rPr lang="en" sz="800">
                <a:solidFill>
                  <a:srgbClr val="002060"/>
                </a:solidFill>
              </a:rPr>
              <a:t>In 1951, Dawson Trotman, founder of The Navigators, spoke with Bob Finley about an outreach to foreign students arriving to study in the US.  </a:t>
            </a:r>
            <a:endParaRPr sz="800">
              <a:solidFill>
                <a:srgbClr val="002060"/>
              </a:solidFill>
            </a:endParaRPr>
          </a:p>
          <a:p>
            <a:pPr indent="0" lvl="0" marL="0" rtl="0" algn="l">
              <a:lnSpc>
                <a:spcPct val="100000"/>
              </a:lnSpc>
              <a:spcBef>
                <a:spcPts val="1000"/>
              </a:spcBef>
              <a:spcAft>
                <a:spcPts val="0"/>
              </a:spcAft>
              <a:buNone/>
            </a:pPr>
            <a:r>
              <a:rPr lang="en" sz="800">
                <a:solidFill>
                  <a:srgbClr val="002060"/>
                </a:solidFill>
              </a:rPr>
              <a:t>And soon after, others joined Bob in founding ISI in 1953</a:t>
            </a:r>
            <a:endParaRPr sz="800">
              <a:solidFill>
                <a:srgbClr val="002060"/>
              </a:solidFill>
            </a:endParaRPr>
          </a:p>
          <a:p>
            <a:pPr indent="0" lvl="0" marL="0" rtl="0" algn="l">
              <a:lnSpc>
                <a:spcPct val="100000"/>
              </a:lnSpc>
              <a:spcBef>
                <a:spcPts val="1000"/>
              </a:spcBef>
              <a:spcAft>
                <a:spcPts val="0"/>
              </a:spcAft>
              <a:buNone/>
            </a:pPr>
            <a:r>
              <a:rPr lang="en" sz="800">
                <a:solidFill>
                  <a:srgbClr val="002060"/>
                </a:solidFill>
              </a:rPr>
              <a:t>So, what captivated Bob Finley to the point where he founded and committed his life to International Students in the US?</a:t>
            </a:r>
            <a:endParaRPr sz="800">
              <a:solidFill>
                <a:srgbClr val="002060"/>
              </a:solidFill>
            </a:endParaRPr>
          </a:p>
          <a:p>
            <a:pPr indent="0" lvl="0" marL="0" rtl="0" algn="l">
              <a:lnSpc>
                <a:spcPct val="100000"/>
              </a:lnSpc>
              <a:spcBef>
                <a:spcPts val="1000"/>
              </a:spcBef>
              <a:spcAft>
                <a:spcPts val="0"/>
              </a:spcAft>
              <a:buClr>
                <a:schemeClr val="dk1"/>
              </a:buClr>
              <a:buSzPts val="1100"/>
              <a:buFont typeface="Arial"/>
              <a:buNone/>
            </a:pPr>
            <a:r>
              <a:rPr lang="en" sz="800">
                <a:solidFill>
                  <a:srgbClr val="002060"/>
                </a:solidFill>
              </a:rPr>
              <a:t>Well, He saw something.</a:t>
            </a:r>
            <a:endParaRPr sz="800">
              <a:solidFill>
                <a:srgbClr val="00206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468aec9069_3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468aec9069_3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Matthew 28:19-20, you probably could quote it by heart. </a:t>
            </a:r>
            <a:endParaRPr/>
          </a:p>
          <a:p>
            <a:pPr indent="0" lvl="0" marL="0" rtl="0" algn="l">
              <a:spcBef>
                <a:spcPts val="0"/>
              </a:spcBef>
              <a:spcAft>
                <a:spcPts val="0"/>
              </a:spcAft>
              <a:buNone/>
            </a:pPr>
            <a:r>
              <a:rPr i="1" lang="en"/>
              <a:t>READ IT</a:t>
            </a:r>
            <a:endParaRPr i="1"/>
          </a:p>
          <a:p>
            <a:pPr indent="0" lvl="0" marL="0" rtl="0" algn="l">
              <a:spcBef>
                <a:spcPts val="0"/>
              </a:spcBef>
              <a:spcAft>
                <a:spcPts val="0"/>
              </a:spcAft>
              <a:buNone/>
            </a:pPr>
            <a:r>
              <a:rPr lang="en"/>
              <a:t>I know you know this verse and have thought a lot about it. </a:t>
            </a:r>
            <a:endParaRPr/>
          </a:p>
          <a:p>
            <a:pPr indent="0" lvl="0" marL="0" rtl="0" algn="l">
              <a:spcBef>
                <a:spcPts val="0"/>
              </a:spcBef>
              <a:spcAft>
                <a:spcPts val="0"/>
              </a:spcAft>
              <a:buNone/>
            </a:pPr>
            <a:r>
              <a:rPr lang="en"/>
              <a:t>What are some key words and themes in this passage, just name them off…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 go where? To the nations</a:t>
            </a:r>
            <a:endParaRPr/>
          </a:p>
          <a:p>
            <a:pPr indent="0" lvl="0" marL="0" rtl="0" algn="l">
              <a:spcBef>
                <a:spcPts val="0"/>
              </a:spcBef>
              <a:spcAft>
                <a:spcPts val="0"/>
              </a:spcAft>
              <a:buNone/>
            </a:pPr>
            <a:r>
              <a:rPr lang="en"/>
              <a:t>This is the passage that God used to call me to Unreached peoples and this is the passage He continues to use as I go throughout my life.</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t/>
            </a:r>
            <a:endParaRPr>
              <a:solidFill>
                <a:srgbClr val="514D47"/>
              </a:solidFill>
              <a:highlight>
                <a:srgbClr val="FFFFFF"/>
              </a:highlight>
              <a:latin typeface="Georgia"/>
              <a:ea typeface="Georgia"/>
              <a:cs typeface="Georgia"/>
              <a:sym typeface="Georgia"/>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468aec9069_3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468aec9069_3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Romans 10:13-15</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rgbClr val="514D47"/>
                </a:solidFill>
                <a:highlight>
                  <a:srgbClr val="FFFFFF"/>
                </a:highlight>
                <a:latin typeface="Georgia"/>
                <a:ea typeface="Georgia"/>
                <a:cs typeface="Georgia"/>
                <a:sym typeface="Georgia"/>
              </a:rPr>
              <a:t>For “everyone who calls on the name of the Lord will be saved.”</a:t>
            </a:r>
            <a:endParaRPr>
              <a:solidFill>
                <a:srgbClr val="514D47"/>
              </a:solidFill>
              <a:highlight>
                <a:srgbClr val="FFFFFF"/>
              </a:highlight>
              <a:latin typeface="Georgia"/>
              <a:ea typeface="Georgia"/>
              <a:cs typeface="Georgia"/>
              <a:sym typeface="Georgia"/>
            </a:endParaRPr>
          </a:p>
          <a:p>
            <a:pPr indent="0" lvl="0" marL="0" rtl="0" algn="l">
              <a:lnSpc>
                <a:spcPct val="115000"/>
              </a:lnSpc>
              <a:spcBef>
                <a:spcPts val="0"/>
              </a:spcBef>
              <a:spcAft>
                <a:spcPts val="0"/>
              </a:spcAft>
              <a:buNone/>
            </a:pPr>
            <a:r>
              <a:rPr lang="en">
                <a:solidFill>
                  <a:srgbClr val="514D47"/>
                </a:solidFill>
                <a:highlight>
                  <a:srgbClr val="FFFFFF"/>
                </a:highlight>
                <a:latin typeface="Georgia"/>
                <a:ea typeface="Georgia"/>
                <a:cs typeface="Georgia"/>
                <a:sym typeface="Georgia"/>
              </a:rPr>
              <a:t>How then will they call on him in whom they have not believed? And how are they to believe in him of whom they have never heard? And how are they to hear without someone preaching? And how are they to preach unless they are sent? </a:t>
            </a:r>
            <a:endParaRPr/>
          </a:p>
          <a:p>
            <a:pPr indent="0" lvl="0" marL="0" rtl="0" algn="l">
              <a:spcBef>
                <a:spcPts val="0"/>
              </a:spcBef>
              <a:spcAft>
                <a:spcPts val="0"/>
              </a:spcAft>
              <a:buNone/>
            </a:pPr>
            <a:r>
              <a:rPr lang="en"/>
              <a:t>There is a lot to say in that passage, but I think John Piper sums it up well. </a:t>
            </a:r>
            <a:endParaRPr/>
          </a:p>
          <a:p>
            <a:pPr indent="0" lvl="0" marL="0" rtl="0" algn="l">
              <a:spcBef>
                <a:spcPts val="0"/>
              </a:spcBef>
              <a:spcAft>
                <a:spcPts val="0"/>
              </a:spcAft>
              <a:buNone/>
            </a:pPr>
            <a:r>
              <a:rPr i="1" lang="en"/>
              <a:t>READ IT</a:t>
            </a:r>
            <a:endParaRPr/>
          </a:p>
          <a:p>
            <a:pPr indent="0" lvl="0" marL="0" rtl="0" algn="l">
              <a:spcBef>
                <a:spcPts val="0"/>
              </a:spcBef>
              <a:spcAft>
                <a:spcPts val="0"/>
              </a:spcAft>
              <a:buNone/>
            </a:pPr>
            <a:r>
              <a:rPr lang="en"/>
              <a:t>We are to go to the nations and share the good news of Christ and God has given us the </a:t>
            </a:r>
            <a:r>
              <a:rPr lang="en"/>
              <a:t>privilege</a:t>
            </a:r>
            <a:r>
              <a:rPr lang="en"/>
              <a:t> to be apart of what He is doing in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Psalm 86:9 </a:t>
            </a:r>
            <a:endParaRPr/>
          </a:p>
          <a:p>
            <a:pPr indent="0" lvl="0" marL="0" rtl="0" algn="l">
              <a:spcBef>
                <a:spcPts val="0"/>
              </a:spcBef>
              <a:spcAft>
                <a:spcPts val="0"/>
              </a:spcAft>
              <a:buNone/>
            </a:pPr>
            <a:r>
              <a:rPr lang="en">
                <a:solidFill>
                  <a:srgbClr val="514D47"/>
                </a:solidFill>
                <a:highlight>
                  <a:srgbClr val="FFFFFF"/>
                </a:highlight>
                <a:latin typeface="Georgia"/>
                <a:ea typeface="Georgia"/>
                <a:cs typeface="Georgia"/>
                <a:sym typeface="Georgia"/>
              </a:rPr>
              <a:t>All the nations you have made shall come</a:t>
            </a:r>
            <a:endParaRPr>
              <a:solidFill>
                <a:srgbClr val="514D47"/>
              </a:solidFill>
              <a:highlight>
                <a:srgbClr val="FFFFFF"/>
              </a:highlight>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
                <a:solidFill>
                  <a:srgbClr val="514D47"/>
                </a:solidFill>
                <a:highlight>
                  <a:srgbClr val="FFFFFF"/>
                </a:highlight>
                <a:latin typeface="Georgia"/>
                <a:ea typeface="Georgia"/>
                <a:cs typeface="Georgia"/>
                <a:sym typeface="Georgia"/>
              </a:rPr>
              <a:t>and worship before you, O Lord,</a:t>
            </a:r>
            <a:endParaRPr>
              <a:solidFill>
                <a:srgbClr val="514D47"/>
              </a:solidFill>
              <a:highlight>
                <a:srgbClr val="FFFFFF"/>
              </a:highlight>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
                <a:solidFill>
                  <a:srgbClr val="514D47"/>
                </a:solidFill>
                <a:highlight>
                  <a:srgbClr val="FFFFFF"/>
                </a:highlight>
                <a:latin typeface="Georgia"/>
                <a:ea typeface="Georgia"/>
                <a:cs typeface="Georgia"/>
                <a:sym typeface="Georgia"/>
              </a:rPr>
              <a:t>and shall glorify your name.</a:t>
            </a:r>
            <a:endParaRPr>
              <a:solidFill>
                <a:srgbClr val="514D47"/>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a:p>
          <a:p>
            <a:pPr indent="0" lvl="0" marL="0" rtl="0" algn="l">
              <a:spcBef>
                <a:spcPts val="0"/>
              </a:spcBef>
              <a:spcAft>
                <a:spcPts val="0"/>
              </a:spcAft>
              <a:buNone/>
            </a:pPr>
            <a:r>
              <a:rPr lang="en"/>
              <a:t>That is going to happen </a:t>
            </a:r>
            <a:endParaRPr/>
          </a:p>
          <a:p>
            <a:pPr indent="0" lvl="0" marL="0" rtl="0" algn="l">
              <a:spcBef>
                <a:spcPts val="0"/>
              </a:spcBef>
              <a:spcAft>
                <a:spcPts val="0"/>
              </a:spcAft>
              <a:buNone/>
            </a:pPr>
            <a:r>
              <a:rPr lang="en"/>
              <a:t>And I believe Bob Finley saw that. This command to make disciples of all nations, and the exposure he was given by Dawson Trotman made him look around his own backyard.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468aec9069_3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468aec9069_3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want you to take a look at these people, pay attention to where they are from and what positions they are 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Pause for 10 secs</a:t>
            </a:r>
            <a:endParaRPr/>
          </a:p>
          <a:p>
            <a:pPr indent="0" lvl="0" marL="0" rtl="0" algn="l">
              <a:spcBef>
                <a:spcPts val="0"/>
              </a:spcBef>
              <a:spcAft>
                <a:spcPts val="0"/>
              </a:spcAft>
              <a:buNone/>
            </a:pPr>
            <a:r>
              <a:rPr i="1" lang="en"/>
              <a:t>READ</a:t>
            </a:r>
            <a:endParaRPr i="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468aec9069_3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468aec9069_3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READ THE TITLE</a:t>
            </a:r>
            <a:endParaRPr i="1"/>
          </a:p>
          <a:p>
            <a:pPr indent="0" lvl="0" marL="0" rtl="0" algn="l">
              <a:spcBef>
                <a:spcPts val="0"/>
              </a:spcBef>
              <a:spcAft>
                <a:spcPts val="0"/>
              </a:spcAft>
              <a:buNone/>
            </a:pPr>
            <a:r>
              <a:rPr lang="en"/>
              <a:t>Pause</a:t>
            </a:r>
            <a:endParaRPr/>
          </a:p>
          <a:p>
            <a:pPr indent="0" lvl="0" marL="0" rtl="0" algn="l">
              <a:spcBef>
                <a:spcPts val="0"/>
              </a:spcBef>
              <a:spcAft>
                <a:spcPts val="0"/>
              </a:spcAft>
              <a:buNone/>
            </a:pPr>
            <a:r>
              <a:rPr lang="en"/>
              <a:t>It’s very Humbling to think that God is giving us this kind of </a:t>
            </a:r>
            <a:r>
              <a:rPr lang="en"/>
              <a:t>opportunity here in the states.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Any questions?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468aec9069_3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468aec9069_3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595959"/>
                </a:solidFill>
              </a:rPr>
              <a:t>There is this need to make disciples of all nations and then we see a little more than 1 million International Students coming to the US to study. </a:t>
            </a:r>
            <a:endParaRPr sz="700">
              <a:solidFill>
                <a:srgbClr val="595959"/>
              </a:solidFill>
            </a:endParaRPr>
          </a:p>
          <a:p>
            <a:pPr indent="0" lvl="0" marL="0" rtl="0" algn="l">
              <a:spcBef>
                <a:spcPts val="1200"/>
              </a:spcBef>
              <a:spcAft>
                <a:spcPts val="0"/>
              </a:spcAft>
              <a:buNone/>
            </a:pPr>
            <a:r>
              <a:rPr lang="en" sz="700">
                <a:solidFill>
                  <a:srgbClr val="595959"/>
                </a:solidFill>
              </a:rPr>
              <a:t>And they have a lot of needs</a:t>
            </a:r>
            <a:endParaRPr sz="700">
              <a:solidFill>
                <a:srgbClr val="595959"/>
              </a:solidFill>
            </a:endParaRPr>
          </a:p>
          <a:p>
            <a:pPr indent="0" lvl="0" marL="0" rtl="0" algn="l">
              <a:spcBef>
                <a:spcPts val="1200"/>
              </a:spcBef>
              <a:spcAft>
                <a:spcPts val="0"/>
              </a:spcAft>
              <a:buNone/>
            </a:pPr>
            <a:r>
              <a:rPr lang="en" sz="700">
                <a:solidFill>
                  <a:srgbClr val="595959"/>
                </a:solidFill>
              </a:rPr>
              <a:t>-</a:t>
            </a:r>
            <a:r>
              <a:rPr lang="en" sz="700">
                <a:solidFill>
                  <a:srgbClr val="595959"/>
                </a:solidFill>
              </a:rPr>
              <a:t>Hard for international students to assimilate</a:t>
            </a:r>
            <a:endParaRPr sz="700">
              <a:solidFill>
                <a:srgbClr val="595959"/>
              </a:solidFill>
            </a:endParaRPr>
          </a:p>
          <a:p>
            <a:pPr indent="0" lvl="0" marL="0" rtl="0" algn="l">
              <a:spcBef>
                <a:spcPts val="1200"/>
              </a:spcBef>
              <a:spcAft>
                <a:spcPts val="0"/>
              </a:spcAft>
              <a:buNone/>
            </a:pPr>
            <a:r>
              <a:rPr lang="en" sz="700">
                <a:solidFill>
                  <a:srgbClr val="595959"/>
                </a:solidFill>
              </a:rPr>
              <a:t> -moving to a new country, different language, transportation, grocery shopping, medical system</a:t>
            </a:r>
            <a:endParaRPr sz="700">
              <a:solidFill>
                <a:srgbClr val="595959"/>
              </a:solidFill>
            </a:endParaRPr>
          </a:p>
          <a:p>
            <a:pPr indent="0" lvl="0" marL="0" rtl="0" algn="l">
              <a:spcBef>
                <a:spcPts val="1200"/>
              </a:spcBef>
              <a:spcAft>
                <a:spcPts val="0"/>
              </a:spcAft>
              <a:buNone/>
            </a:pPr>
            <a:r>
              <a:rPr lang="en" sz="700">
                <a:solidFill>
                  <a:srgbClr val="595959"/>
                </a:solidFill>
              </a:rPr>
              <a:t>-Lonliness, just last year we had 2 International students at a campus up the street commit suicide. I had a student just last week tell me that she has to call the suicide hotline once a month. Just like we need community they need community</a:t>
            </a:r>
            <a:endParaRPr sz="700">
              <a:solidFill>
                <a:srgbClr val="595959"/>
              </a:solidFill>
            </a:endParaRPr>
          </a:p>
          <a:p>
            <a:pPr indent="0" lvl="0" marL="0" rtl="0" algn="l">
              <a:spcBef>
                <a:spcPts val="1200"/>
              </a:spcBef>
              <a:spcAft>
                <a:spcPts val="0"/>
              </a:spcAft>
              <a:buNone/>
            </a:pPr>
            <a:r>
              <a:rPr lang="en" sz="700">
                <a:solidFill>
                  <a:srgbClr val="595959"/>
                </a:solidFill>
              </a:rPr>
              <a:t>Those are two very difficult things that International students have to live with, but they are also,</a:t>
            </a:r>
            <a:endParaRPr sz="700">
              <a:solidFill>
                <a:srgbClr val="595959"/>
              </a:solidFill>
            </a:endParaRPr>
          </a:p>
          <a:p>
            <a:pPr indent="0" lvl="0" marL="0" rtl="0" algn="l">
              <a:spcBef>
                <a:spcPts val="1200"/>
              </a:spcBef>
              <a:spcAft>
                <a:spcPts val="0"/>
              </a:spcAft>
              <a:buNone/>
            </a:pPr>
            <a:r>
              <a:rPr lang="en" sz="700">
                <a:solidFill>
                  <a:srgbClr val="595959"/>
                </a:solidFill>
              </a:rPr>
              <a:t>-Extremely intelligent</a:t>
            </a:r>
            <a:endParaRPr sz="700">
              <a:solidFill>
                <a:srgbClr val="595959"/>
              </a:solidFill>
            </a:endParaRPr>
          </a:p>
          <a:p>
            <a:pPr indent="0" lvl="0" marL="0" rtl="0" algn="l">
              <a:spcBef>
                <a:spcPts val="1200"/>
              </a:spcBef>
              <a:spcAft>
                <a:spcPts val="0"/>
              </a:spcAft>
              <a:buNone/>
            </a:pPr>
            <a:r>
              <a:rPr lang="en" sz="700">
                <a:solidFill>
                  <a:srgbClr val="595959"/>
                </a:solidFill>
              </a:rPr>
              <a:t>-They come from such rich cultures that display their creator God in unique ways</a:t>
            </a:r>
            <a:endParaRPr sz="700">
              <a:solidFill>
                <a:srgbClr val="595959"/>
              </a:solidFill>
            </a:endParaRPr>
          </a:p>
          <a:p>
            <a:pPr indent="0" lvl="0" marL="0" rtl="0" algn="l">
              <a:spcBef>
                <a:spcPts val="1200"/>
              </a:spcBef>
              <a:spcAft>
                <a:spcPts val="0"/>
              </a:spcAft>
              <a:buNone/>
            </a:pPr>
            <a:r>
              <a:rPr lang="en" sz="700">
                <a:solidFill>
                  <a:srgbClr val="595959"/>
                </a:solidFill>
              </a:rPr>
              <a:t>-For the most part they come with an open mind to the culture around them. </a:t>
            </a:r>
            <a:endParaRPr sz="700">
              <a:solidFill>
                <a:srgbClr val="595959"/>
              </a:solidFill>
            </a:endParaRPr>
          </a:p>
          <a:p>
            <a:pPr indent="0" lvl="0" marL="0" rtl="0" algn="l">
              <a:spcBef>
                <a:spcPts val="1200"/>
              </a:spcBef>
              <a:spcAft>
                <a:spcPts val="0"/>
              </a:spcAft>
              <a:buNone/>
            </a:pPr>
            <a:r>
              <a:rPr lang="en" sz="700">
                <a:solidFill>
                  <a:srgbClr val="595959"/>
                </a:solidFill>
              </a:rPr>
              <a:t>-And most of them have plans to return back home, and this is a key part of ISI. I’ll explain in a moment but first meet Cynthia</a:t>
            </a:r>
            <a:endParaRPr sz="700">
              <a:solidFill>
                <a:srgbClr val="595959"/>
              </a:solidFill>
            </a:endParaRPr>
          </a:p>
          <a:p>
            <a:pPr indent="0" lvl="0" marL="0" rtl="0" algn="l">
              <a:spcBef>
                <a:spcPts val="1200"/>
              </a:spcBef>
              <a:spcAft>
                <a:spcPts val="0"/>
              </a:spcAft>
              <a:buNone/>
            </a:pPr>
            <a:r>
              <a:rPr lang="en" sz="700">
                <a:solidFill>
                  <a:srgbClr val="595959"/>
                </a:solidFill>
              </a:rPr>
              <a:t>She became a christian in Beijing and came to Texas to study. She is pursuing counseling and wants to use her degree to impact others and share Christ. God has made Cynthia chinese which means she can do things that we can’t. Cynthia can reach people with gospel that we simply do not have access to. And Praise God</a:t>
            </a:r>
            <a:endParaRPr sz="700">
              <a:solidFill>
                <a:srgbClr val="595959"/>
              </a:solidFill>
            </a:endParaRPr>
          </a:p>
          <a:p>
            <a:pPr indent="0" lvl="0" marL="0" rtl="0" algn="l">
              <a:spcBef>
                <a:spcPts val="1200"/>
              </a:spcBef>
              <a:spcAft>
                <a:spcPts val="0"/>
              </a:spcAft>
              <a:buClr>
                <a:schemeClr val="dk1"/>
              </a:buClr>
              <a:buSzPts val="1100"/>
              <a:buFont typeface="Arial"/>
              <a:buNone/>
            </a:pPr>
            <a:r>
              <a:rPr lang="en" sz="700">
                <a:solidFill>
                  <a:srgbClr val="595959"/>
                </a:solidFill>
              </a:rPr>
              <a:t>Any questions</a:t>
            </a:r>
            <a:endParaRPr sz="700">
              <a:solidFill>
                <a:srgbClr val="595959"/>
              </a:solidFill>
            </a:endParaRPr>
          </a:p>
          <a:p>
            <a:pPr indent="0" lvl="0" marL="0" rtl="0" algn="l">
              <a:spcBef>
                <a:spcPts val="1200"/>
              </a:spcBef>
              <a:spcAft>
                <a:spcPts val="1200"/>
              </a:spcAft>
              <a:buClr>
                <a:schemeClr val="dk1"/>
              </a:buClr>
              <a:buSzPts val="1100"/>
              <a:buFont typeface="Arial"/>
              <a:buNone/>
            </a:pPr>
            <a:r>
              <a:rPr lang="en" sz="700">
                <a:solidFill>
                  <a:srgbClr val="595959"/>
                </a:solidFill>
              </a:rPr>
              <a:t>With some students this will be their first exposure to the Gospel and we may labor the whole time we are with them to see a changed heart for Jesus. With Cynthia we want to come alongside her, be a part of her discipleship as she goes and makes disciples. </a:t>
            </a:r>
            <a:endParaRPr sz="700">
              <a:solidFill>
                <a:srgbClr val="595959"/>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12.jpg"/><Relationship Id="rId5" Type="http://schemas.openxmlformats.org/officeDocument/2006/relationships/image" Target="../media/image4.jpg"/><Relationship Id="rId6" Type="http://schemas.openxmlformats.org/officeDocument/2006/relationships/image" Target="../media/image5.jpg"/><Relationship Id="rId7" Type="http://schemas.openxmlformats.org/officeDocument/2006/relationships/image" Target="../media/image2.jpg"/><Relationship Id="rId8"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10.png"/><Relationship Id="rId5"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jpg"/><Relationship Id="rId4" Type="http://schemas.openxmlformats.org/officeDocument/2006/relationships/image" Target="../media/image14.jp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262625"/>
            <a:ext cx="8520600" cy="2052600"/>
          </a:xfrm>
          <a:prstGeom prst="rect">
            <a:avLst/>
          </a:prstGeom>
        </p:spPr>
        <p:txBody>
          <a:bodyPr anchorCtr="0" anchor="b" bIns="91425" lIns="91425" spcFirstLastPara="1" rIns="91425" wrap="square" tIns="91425">
            <a:normAutofit/>
          </a:bodyPr>
          <a:lstStyle/>
          <a:p>
            <a:pPr indent="0" lvl="0" marL="0" rtl="0" algn="ctr">
              <a:lnSpc>
                <a:spcPct val="150000"/>
              </a:lnSpc>
              <a:spcBef>
                <a:spcPts val="0"/>
              </a:spcBef>
              <a:spcAft>
                <a:spcPts val="0"/>
              </a:spcAft>
              <a:buSzPts val="990"/>
              <a:buNone/>
            </a:pPr>
            <a:r>
              <a:rPr lang="en" sz="3880"/>
              <a:t>Due to Animation, best viewed in </a:t>
            </a:r>
            <a:r>
              <a:rPr b="1" lang="en" sz="3880">
                <a:highlight>
                  <a:srgbClr val="FFFB96"/>
                </a:highlight>
              </a:rPr>
              <a:t>PRESENTATION MODE</a:t>
            </a:r>
            <a:endParaRPr b="1" sz="3880">
              <a:highlight>
                <a:srgbClr val="FFFB96"/>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EF"/>
        </a:solidFill>
      </p:bgPr>
    </p:bg>
    <p:spTree>
      <p:nvGrpSpPr>
        <p:cNvPr id="120" name="Shape 120"/>
        <p:cNvGrpSpPr/>
        <p:nvPr/>
      </p:nvGrpSpPr>
      <p:grpSpPr>
        <a:xfrm>
          <a:off x="0" y="0"/>
          <a:ext cx="0" cy="0"/>
          <a:chOff x="0" y="0"/>
          <a:chExt cx="0" cy="0"/>
        </a:xfrm>
      </p:grpSpPr>
      <p:sp>
        <p:nvSpPr>
          <p:cNvPr id="121" name="Google Shape;121;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2" name="Google Shape;122;p22"/>
          <p:cNvPicPr preferRelativeResize="0"/>
          <p:nvPr/>
        </p:nvPicPr>
        <p:blipFill rotWithShape="1">
          <a:blip r:embed="rId3">
            <a:alphaModFix/>
          </a:blip>
          <a:srcRect b="0" l="0" r="9016" t="6785"/>
          <a:stretch/>
        </p:blipFill>
        <p:spPr>
          <a:xfrm>
            <a:off x="2341125" y="266975"/>
            <a:ext cx="4485900" cy="4596000"/>
          </a:xfrm>
          <a:prstGeom prst="flowChartConnector">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EF"/>
        </a:solidFill>
      </p:bgPr>
    </p:bg>
    <p:spTree>
      <p:nvGrpSpPr>
        <p:cNvPr id="126" name="Shape 126"/>
        <p:cNvGrpSpPr/>
        <p:nvPr/>
      </p:nvGrpSpPr>
      <p:grpSpPr>
        <a:xfrm>
          <a:off x="0" y="0"/>
          <a:ext cx="0" cy="0"/>
          <a:chOff x="0" y="0"/>
          <a:chExt cx="0" cy="0"/>
        </a:xfrm>
      </p:grpSpPr>
      <p:pic>
        <p:nvPicPr>
          <p:cNvPr id="127" name="Google Shape;127;p23"/>
          <p:cNvPicPr preferRelativeResize="0"/>
          <p:nvPr/>
        </p:nvPicPr>
        <p:blipFill>
          <a:blip r:embed="rId3">
            <a:alphaModFix/>
          </a:blip>
          <a:stretch>
            <a:fillRect/>
          </a:stretch>
        </p:blipFill>
        <p:spPr>
          <a:xfrm>
            <a:off x="5419463" y="606725"/>
            <a:ext cx="2939399" cy="3930027"/>
          </a:xfrm>
          <a:prstGeom prst="rect">
            <a:avLst/>
          </a:prstGeom>
          <a:noFill/>
          <a:ln>
            <a:noFill/>
          </a:ln>
        </p:spPr>
      </p:pic>
      <p:pic>
        <p:nvPicPr>
          <p:cNvPr id="128" name="Google Shape;128;p23"/>
          <p:cNvPicPr preferRelativeResize="0"/>
          <p:nvPr/>
        </p:nvPicPr>
        <p:blipFill>
          <a:blip r:embed="rId4">
            <a:alphaModFix/>
          </a:blip>
          <a:stretch>
            <a:fillRect/>
          </a:stretch>
        </p:blipFill>
        <p:spPr>
          <a:xfrm>
            <a:off x="145500" y="1157851"/>
            <a:ext cx="4446551" cy="3272351"/>
          </a:xfrm>
          <a:prstGeom prst="rect">
            <a:avLst/>
          </a:prstGeom>
          <a:noFill/>
          <a:ln>
            <a:noFill/>
          </a:ln>
        </p:spPr>
      </p:pic>
      <p:sp>
        <p:nvSpPr>
          <p:cNvPr id="129" name="Google Shape;129;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20">
                <a:solidFill>
                  <a:srgbClr val="0C300C"/>
                </a:solidFill>
                <a:latin typeface="Cormorant Garamond Medium"/>
                <a:ea typeface="Cormorant Garamond Medium"/>
                <a:cs typeface="Cormorant Garamond Medium"/>
                <a:sym typeface="Cormorant Garamond Medium"/>
              </a:rPr>
              <a:t>What will I be doing?</a:t>
            </a:r>
            <a:endParaRPr sz="3020">
              <a:solidFill>
                <a:srgbClr val="0C300C"/>
              </a:solidFill>
              <a:latin typeface="Cormorant Garamond Medium"/>
              <a:ea typeface="Cormorant Garamond Medium"/>
              <a:cs typeface="Cormorant Garamond Medium"/>
              <a:sym typeface="Cormorant Garamond Medium"/>
            </a:endParaRPr>
          </a:p>
        </p:txBody>
      </p:sp>
      <p:sp>
        <p:nvSpPr>
          <p:cNvPr id="130" name="Google Shape;130;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1" name="Google Shape;131;p23"/>
          <p:cNvPicPr preferRelativeResize="0"/>
          <p:nvPr/>
        </p:nvPicPr>
        <p:blipFill>
          <a:blip r:embed="rId5">
            <a:alphaModFix/>
          </a:blip>
          <a:stretch>
            <a:fillRect/>
          </a:stretch>
        </p:blipFill>
        <p:spPr>
          <a:xfrm>
            <a:off x="5333250" y="563187"/>
            <a:ext cx="3101798" cy="4137776"/>
          </a:xfrm>
          <a:prstGeom prst="rect">
            <a:avLst/>
          </a:prstGeom>
          <a:noFill/>
          <a:ln>
            <a:noFill/>
          </a:ln>
        </p:spPr>
      </p:pic>
      <p:pic>
        <p:nvPicPr>
          <p:cNvPr id="132" name="Google Shape;132;p23"/>
          <p:cNvPicPr preferRelativeResize="0"/>
          <p:nvPr/>
        </p:nvPicPr>
        <p:blipFill>
          <a:blip r:embed="rId6">
            <a:alphaModFix/>
          </a:blip>
          <a:stretch>
            <a:fillRect/>
          </a:stretch>
        </p:blipFill>
        <p:spPr>
          <a:xfrm>
            <a:off x="564336" y="1484388"/>
            <a:ext cx="4007150" cy="2672776"/>
          </a:xfrm>
          <a:prstGeom prst="rect">
            <a:avLst/>
          </a:prstGeom>
          <a:noFill/>
          <a:ln>
            <a:noFill/>
          </a:ln>
        </p:spPr>
      </p:pic>
      <p:pic>
        <p:nvPicPr>
          <p:cNvPr id="133" name="Google Shape;133;p23"/>
          <p:cNvPicPr preferRelativeResize="0"/>
          <p:nvPr/>
        </p:nvPicPr>
        <p:blipFill rotWithShape="1">
          <a:blip r:embed="rId7">
            <a:alphaModFix/>
          </a:blip>
          <a:srcRect b="0" l="11087" r="0" t="0"/>
          <a:stretch/>
        </p:blipFill>
        <p:spPr>
          <a:xfrm>
            <a:off x="311700" y="1484513"/>
            <a:ext cx="4679625" cy="2750125"/>
          </a:xfrm>
          <a:prstGeom prst="rect">
            <a:avLst/>
          </a:prstGeom>
          <a:noFill/>
          <a:ln>
            <a:noFill/>
          </a:ln>
        </p:spPr>
      </p:pic>
      <p:pic>
        <p:nvPicPr>
          <p:cNvPr id="134" name="Google Shape;134;p23"/>
          <p:cNvPicPr preferRelativeResize="0"/>
          <p:nvPr/>
        </p:nvPicPr>
        <p:blipFill rotWithShape="1">
          <a:blip r:embed="rId8">
            <a:alphaModFix/>
          </a:blip>
          <a:srcRect b="0" l="0" r="9016" t="6785"/>
          <a:stretch/>
        </p:blipFill>
        <p:spPr>
          <a:xfrm>
            <a:off x="7956725" y="3937680"/>
            <a:ext cx="1035300" cy="1060800"/>
          </a:xfrm>
          <a:prstGeom prst="flowChartConnector">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4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4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4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3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par>
                                <p:cTn fill="hold" nodeType="withEffect" presetClass="exit" presetID="1" presetSubtype="0">
                                  <p:stCondLst>
                                    <p:cond delay="0"/>
                                  </p:stCondLst>
                                  <p:childTnLst>
                                    <p:set>
                                      <p:cBhvr>
                                        <p:cTn dur="1" fill="hold">
                                          <p:stCondLst>
                                            <p:cond delay="0"/>
                                          </p:stCondLst>
                                        </p:cTn>
                                        <p:tgtEl>
                                          <p:spTgt spid="12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400"/>
                                        <p:tgtEl>
                                          <p:spTgt spid="131"/>
                                        </p:tgtEl>
                                      </p:cBhvr>
                                    </p:animEffect>
                                  </p:childTnLst>
                                </p:cTn>
                              </p:par>
                              <p:par>
                                <p:cTn fill="hold" nodeType="withEffect" presetClass="exit" presetID="1" presetSubtype="0">
                                  <p:stCondLst>
                                    <p:cond delay="0"/>
                                  </p:stCondLst>
                                  <p:childTnLst>
                                    <p:set>
                                      <p:cBhvr>
                                        <p:cTn dur="1" fill="hold">
                                          <p:stCondLst>
                                            <p:cond delay="0"/>
                                          </p:stCondLst>
                                        </p:cTn>
                                        <p:tgtEl>
                                          <p:spTgt spid="12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400"/>
                                        <p:tgtEl>
                                          <p:spTgt spid="132"/>
                                        </p:tgtEl>
                                      </p:cBhvr>
                                    </p:animEffect>
                                  </p:childTnLst>
                                </p:cTn>
                              </p:par>
                              <p:par>
                                <p:cTn fill="hold" nodeType="withEffect" presetClass="exit" presetID="1" presetSubtype="0">
                                  <p:stCondLst>
                                    <p:cond delay="0"/>
                                  </p:stCondLst>
                                  <p:childTnLst>
                                    <p:set>
                                      <p:cBhvr>
                                        <p:cTn dur="1" fill="hold">
                                          <p:stCondLst>
                                            <p:cond delay="0"/>
                                          </p:stCondLst>
                                        </p:cTn>
                                        <p:tgtEl>
                                          <p:spTgt spid="13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400"/>
                                        <p:tgtEl>
                                          <p:spTgt spid="132"/>
                                        </p:tgtEl>
                                      </p:cBhvr>
                                    </p:animEffect>
                                    <p:set>
                                      <p:cBhvr>
                                        <p:cTn dur="1" fill="hold">
                                          <p:stCondLst>
                                            <p:cond delay="400"/>
                                          </p:stCondLst>
                                        </p:cTn>
                                        <p:tgtEl>
                                          <p:spTgt spid="13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400"/>
                                        <p:tgtEl>
                                          <p:spTgt spid="131"/>
                                        </p:tgtEl>
                                      </p:cBhvr>
                                    </p:animEffect>
                                    <p:set>
                                      <p:cBhvr>
                                        <p:cTn dur="1" fill="hold">
                                          <p:stCondLst>
                                            <p:cond delay="400"/>
                                          </p:stCondLst>
                                        </p:cTn>
                                        <p:tgtEl>
                                          <p:spTgt spid="13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2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3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EF"/>
        </a:solidFill>
      </p:bgPr>
    </p:bg>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latin typeface="Cormorant Garamond Medium"/>
              <a:ea typeface="Cormorant Garamond Medium"/>
              <a:cs typeface="Cormorant Garamond Medium"/>
              <a:sym typeface="Cormorant Garamond Medium"/>
            </a:endParaRPr>
          </a:p>
        </p:txBody>
      </p:sp>
      <p:sp>
        <p:nvSpPr>
          <p:cNvPr id="140" name="Google Shape;140;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1" name="Google Shape;141;p24"/>
          <p:cNvPicPr preferRelativeResize="0"/>
          <p:nvPr/>
        </p:nvPicPr>
        <p:blipFill>
          <a:blip r:embed="rId3">
            <a:alphaModFix/>
          </a:blip>
          <a:stretch>
            <a:fillRect/>
          </a:stretch>
        </p:blipFill>
        <p:spPr>
          <a:xfrm>
            <a:off x="2331425" y="368825"/>
            <a:ext cx="4468500" cy="4468500"/>
          </a:xfrm>
          <a:prstGeom prst="flowChartConnector">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EF"/>
        </a:solidFill>
      </p:bgPr>
    </p:bg>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20">
                <a:solidFill>
                  <a:srgbClr val="0C300C"/>
                </a:solidFill>
                <a:latin typeface="Cormorant Garamond Medium"/>
                <a:ea typeface="Cormorant Garamond Medium"/>
                <a:cs typeface="Cormorant Garamond Medium"/>
                <a:sym typeface="Cormorant Garamond Medium"/>
              </a:rPr>
              <a:t>With Who and Where?</a:t>
            </a:r>
            <a:endParaRPr sz="3020">
              <a:solidFill>
                <a:srgbClr val="0C300C"/>
              </a:solidFill>
              <a:latin typeface="Cormorant Garamond Medium"/>
              <a:ea typeface="Cormorant Garamond Medium"/>
              <a:cs typeface="Cormorant Garamond Medium"/>
              <a:sym typeface="Cormorant Garamond Medium"/>
            </a:endParaRPr>
          </a:p>
        </p:txBody>
      </p:sp>
      <p:sp>
        <p:nvSpPr>
          <p:cNvPr id="147" name="Google Shape;147;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8" name="Google Shape;148;p25"/>
          <p:cNvPicPr preferRelativeResize="0"/>
          <p:nvPr/>
        </p:nvPicPr>
        <p:blipFill>
          <a:blip r:embed="rId3">
            <a:alphaModFix/>
          </a:blip>
          <a:stretch>
            <a:fillRect/>
          </a:stretch>
        </p:blipFill>
        <p:spPr>
          <a:xfrm>
            <a:off x="4817300" y="1225125"/>
            <a:ext cx="4110074" cy="3503200"/>
          </a:xfrm>
          <a:prstGeom prst="rect">
            <a:avLst/>
          </a:prstGeom>
          <a:noFill/>
          <a:ln>
            <a:noFill/>
          </a:ln>
        </p:spPr>
      </p:pic>
      <p:pic>
        <p:nvPicPr>
          <p:cNvPr id="149" name="Google Shape;149;p25"/>
          <p:cNvPicPr preferRelativeResize="0"/>
          <p:nvPr/>
        </p:nvPicPr>
        <p:blipFill rotWithShape="1">
          <a:blip r:embed="rId4">
            <a:alphaModFix/>
          </a:blip>
          <a:srcRect b="0" l="0" r="9016" t="6785"/>
          <a:stretch/>
        </p:blipFill>
        <p:spPr>
          <a:xfrm>
            <a:off x="7956725" y="3937680"/>
            <a:ext cx="1035300" cy="1060800"/>
          </a:xfrm>
          <a:prstGeom prst="flowChartConnector">
            <a:avLst/>
          </a:prstGeom>
          <a:noFill/>
          <a:ln>
            <a:noFill/>
          </a:ln>
        </p:spPr>
      </p:pic>
      <p:pic>
        <p:nvPicPr>
          <p:cNvPr id="150" name="Google Shape;150;p25"/>
          <p:cNvPicPr preferRelativeResize="0"/>
          <p:nvPr/>
        </p:nvPicPr>
        <p:blipFill rotWithShape="1">
          <a:blip r:embed="rId5">
            <a:alphaModFix/>
          </a:blip>
          <a:srcRect b="0" l="12583" r="8470" t="0"/>
          <a:stretch/>
        </p:blipFill>
        <p:spPr>
          <a:xfrm>
            <a:off x="241775" y="1225125"/>
            <a:ext cx="4110075" cy="34580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4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400"/>
                                        <p:tgtEl>
                                          <p:spTgt spid="149"/>
                                        </p:tgtEl>
                                      </p:cBhvr>
                                    </p:animEffect>
                                  </p:childTnLst>
                                </p:cTn>
                              </p:par>
                              <p:par>
                                <p:cTn fill="hold" nodeType="withEffect" presetClass="exit" presetID="1" presetSubtype="0">
                                  <p:stCondLst>
                                    <p:cond delay="0"/>
                                  </p:stCondLst>
                                  <p:childTnLst>
                                    <p:set>
                                      <p:cBhvr>
                                        <p:cTn dur="1" fill="hold">
                                          <p:stCondLst>
                                            <p:cond delay="0"/>
                                          </p:stCondLst>
                                        </p:cTn>
                                        <p:tgtEl>
                                          <p:spTgt spid="14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4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EF"/>
        </a:solidFill>
      </p:bgPr>
    </p:bg>
    <p:spTree>
      <p:nvGrpSpPr>
        <p:cNvPr id="154" name="Shape 154"/>
        <p:cNvGrpSpPr/>
        <p:nvPr/>
      </p:nvGrpSpPr>
      <p:grpSpPr>
        <a:xfrm>
          <a:off x="0" y="0"/>
          <a:ext cx="0" cy="0"/>
          <a:chOff x="0" y="0"/>
          <a:chExt cx="0" cy="0"/>
        </a:xfrm>
      </p:grpSpPr>
      <p:sp>
        <p:nvSpPr>
          <p:cNvPr id="155" name="Google Shape;15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20">
                <a:solidFill>
                  <a:srgbClr val="0C300C"/>
                </a:solidFill>
                <a:latin typeface="Cormorant Garamond Medium"/>
                <a:ea typeface="Cormorant Garamond Medium"/>
                <a:cs typeface="Cormorant Garamond Medium"/>
                <a:sym typeface="Cormorant Garamond Medium"/>
              </a:rPr>
              <a:t>How can you get involved?</a:t>
            </a:r>
            <a:endParaRPr sz="3220">
              <a:solidFill>
                <a:srgbClr val="0C300C"/>
              </a:solidFill>
              <a:latin typeface="Cormorant Garamond Medium"/>
              <a:ea typeface="Cormorant Garamond Medium"/>
              <a:cs typeface="Cormorant Garamond Medium"/>
              <a:sym typeface="Cormorant Garamond Medium"/>
            </a:endParaRPr>
          </a:p>
        </p:txBody>
      </p:sp>
      <p:sp>
        <p:nvSpPr>
          <p:cNvPr id="156" name="Google Shape;156;p26"/>
          <p:cNvSpPr txBox="1"/>
          <p:nvPr>
            <p:ph idx="1" type="body"/>
          </p:nvPr>
        </p:nvSpPr>
        <p:spPr>
          <a:xfrm>
            <a:off x="311700" y="1152475"/>
            <a:ext cx="4201800" cy="3416400"/>
          </a:xfrm>
          <a:prstGeom prst="rect">
            <a:avLst/>
          </a:prstGeom>
        </p:spPr>
        <p:txBody>
          <a:bodyPr anchorCtr="0" anchor="t" bIns="91425" lIns="91425" spcFirstLastPara="1" rIns="91425" wrap="square" tIns="91425">
            <a:normAutofit/>
          </a:bodyPr>
          <a:lstStyle/>
          <a:p>
            <a:pPr indent="-387350" lvl="0" marL="457200" rtl="0" algn="l">
              <a:lnSpc>
                <a:spcPct val="100000"/>
              </a:lnSpc>
              <a:spcBef>
                <a:spcPts val="0"/>
              </a:spcBef>
              <a:spcAft>
                <a:spcPts val="0"/>
              </a:spcAft>
              <a:buClr>
                <a:srgbClr val="3F3F3F"/>
              </a:buClr>
              <a:buSzPts val="2500"/>
              <a:buFont typeface="Cormorant Garamond Light"/>
              <a:buChar char="●"/>
            </a:pPr>
            <a:r>
              <a:rPr lang="en" sz="2500">
                <a:solidFill>
                  <a:srgbClr val="3F3F3F"/>
                </a:solidFill>
                <a:latin typeface="Cormorant Garamond Light"/>
                <a:ea typeface="Cormorant Garamond Light"/>
                <a:cs typeface="Cormorant Garamond Light"/>
                <a:sym typeface="Cormorant Garamond Light"/>
              </a:rPr>
              <a:t>I need a strong financial support team</a:t>
            </a:r>
            <a:endParaRPr sz="3500">
              <a:solidFill>
                <a:srgbClr val="0C300C"/>
              </a:solidFill>
              <a:latin typeface="Cormorant Garamond Light"/>
              <a:ea typeface="Cormorant Garamond Light"/>
              <a:cs typeface="Cormorant Garamond Light"/>
              <a:sym typeface="Cormorant Garamond Light"/>
            </a:endParaRPr>
          </a:p>
        </p:txBody>
      </p:sp>
      <p:pic>
        <p:nvPicPr>
          <p:cNvPr id="157" name="Google Shape;157;p26"/>
          <p:cNvPicPr preferRelativeResize="0"/>
          <p:nvPr/>
        </p:nvPicPr>
        <p:blipFill>
          <a:blip r:embed="rId3">
            <a:alphaModFix/>
          </a:blip>
          <a:stretch>
            <a:fillRect/>
          </a:stretch>
        </p:blipFill>
        <p:spPr>
          <a:xfrm>
            <a:off x="7933600" y="3967075"/>
            <a:ext cx="1081200" cy="1081200"/>
          </a:xfrm>
          <a:prstGeom prst="flowChartConnector">
            <a:avLst/>
          </a:prstGeom>
          <a:noFill/>
          <a:ln>
            <a:noFill/>
          </a:ln>
        </p:spPr>
      </p:pic>
      <p:pic>
        <p:nvPicPr>
          <p:cNvPr id="158" name="Google Shape;158;p26"/>
          <p:cNvPicPr preferRelativeResize="0"/>
          <p:nvPr/>
        </p:nvPicPr>
        <p:blipFill rotWithShape="1">
          <a:blip r:embed="rId4">
            <a:alphaModFix/>
          </a:blip>
          <a:srcRect b="11555" l="0" r="0" t="7915"/>
          <a:stretch/>
        </p:blipFill>
        <p:spPr>
          <a:xfrm>
            <a:off x="5313200" y="445025"/>
            <a:ext cx="3619725" cy="2914900"/>
          </a:xfrm>
          <a:prstGeom prst="rect">
            <a:avLst/>
          </a:prstGeom>
          <a:noFill/>
          <a:ln>
            <a:noFill/>
          </a:ln>
        </p:spPr>
      </p:pic>
      <p:sp>
        <p:nvSpPr>
          <p:cNvPr id="159" name="Google Shape;159;p26"/>
          <p:cNvSpPr/>
          <p:nvPr/>
        </p:nvSpPr>
        <p:spPr>
          <a:xfrm>
            <a:off x="2743900" y="4373425"/>
            <a:ext cx="440400" cy="375600"/>
          </a:xfrm>
          <a:prstGeom prst="triangle">
            <a:avLst>
              <a:gd fmla="val 50000" name="adj"/>
            </a:avLst>
          </a:prstGeom>
          <a:solidFill>
            <a:schemeClr val="accent3"/>
          </a:solid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6"/>
          <p:cNvSpPr/>
          <p:nvPr/>
        </p:nvSpPr>
        <p:spPr>
          <a:xfrm>
            <a:off x="2129125" y="4373425"/>
            <a:ext cx="440400" cy="375600"/>
          </a:xfrm>
          <a:prstGeom prst="triangle">
            <a:avLst>
              <a:gd fmla="val 50000" name="adj"/>
            </a:avLst>
          </a:prstGeom>
          <a:solidFill>
            <a:schemeClr val="accent3"/>
          </a:solid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6"/>
          <p:cNvSpPr/>
          <p:nvPr/>
        </p:nvSpPr>
        <p:spPr>
          <a:xfrm>
            <a:off x="2432275" y="2773225"/>
            <a:ext cx="440400" cy="375600"/>
          </a:xfrm>
          <a:prstGeom prst="triangle">
            <a:avLst>
              <a:gd fmla="val 50000" name="adj"/>
            </a:avLst>
          </a:prstGeom>
          <a:solidFill>
            <a:schemeClr val="accent3"/>
          </a:solid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6"/>
          <p:cNvSpPr/>
          <p:nvPr/>
        </p:nvSpPr>
        <p:spPr>
          <a:xfrm>
            <a:off x="1822675" y="2773225"/>
            <a:ext cx="440400" cy="375600"/>
          </a:xfrm>
          <a:prstGeom prst="triangle">
            <a:avLst>
              <a:gd fmla="val 50000" name="adj"/>
            </a:avLst>
          </a:prstGeom>
          <a:solidFill>
            <a:schemeClr val="accent3"/>
          </a:solid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6"/>
          <p:cNvSpPr/>
          <p:nvPr/>
        </p:nvSpPr>
        <p:spPr>
          <a:xfrm>
            <a:off x="2132950" y="2319775"/>
            <a:ext cx="440400" cy="375600"/>
          </a:xfrm>
          <a:prstGeom prst="triangle">
            <a:avLst>
              <a:gd fmla="val 50000" name="adj"/>
            </a:avLst>
          </a:prstGeom>
          <a:solidFill>
            <a:schemeClr val="accent3"/>
          </a:solid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400"/>
          </a:p>
        </p:txBody>
      </p:sp>
      <p:sp>
        <p:nvSpPr>
          <p:cNvPr id="164" name="Google Shape;164;p26"/>
          <p:cNvSpPr/>
          <p:nvPr/>
        </p:nvSpPr>
        <p:spPr>
          <a:xfrm>
            <a:off x="1522975" y="4396075"/>
            <a:ext cx="440400" cy="375600"/>
          </a:xfrm>
          <a:prstGeom prst="triangle">
            <a:avLst>
              <a:gd fmla="val 50000" name="adj"/>
            </a:avLst>
          </a:prstGeom>
          <a:solidFill>
            <a:schemeClr val="accent3"/>
          </a:solid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6"/>
          <p:cNvSpPr/>
          <p:nvPr/>
        </p:nvSpPr>
        <p:spPr>
          <a:xfrm>
            <a:off x="2689875" y="3306625"/>
            <a:ext cx="440400" cy="375600"/>
          </a:xfrm>
          <a:prstGeom prst="triangle">
            <a:avLst>
              <a:gd fmla="val 50000" name="adj"/>
            </a:avLst>
          </a:prstGeom>
          <a:solidFill>
            <a:schemeClr val="accent3"/>
          </a:solid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6"/>
          <p:cNvSpPr/>
          <p:nvPr/>
        </p:nvSpPr>
        <p:spPr>
          <a:xfrm>
            <a:off x="2132950" y="3306625"/>
            <a:ext cx="440400" cy="375600"/>
          </a:xfrm>
          <a:prstGeom prst="triangle">
            <a:avLst>
              <a:gd fmla="val 50000" name="adj"/>
            </a:avLst>
          </a:prstGeom>
          <a:solidFill>
            <a:schemeClr val="accent3"/>
          </a:solid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6"/>
          <p:cNvSpPr/>
          <p:nvPr/>
        </p:nvSpPr>
        <p:spPr>
          <a:xfrm>
            <a:off x="1509550" y="3306625"/>
            <a:ext cx="440400" cy="375600"/>
          </a:xfrm>
          <a:prstGeom prst="triangle">
            <a:avLst>
              <a:gd fmla="val 50000" name="adj"/>
            </a:avLst>
          </a:prstGeom>
          <a:solidFill>
            <a:schemeClr val="accent3"/>
          </a:solid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6"/>
          <p:cNvSpPr/>
          <p:nvPr/>
        </p:nvSpPr>
        <p:spPr>
          <a:xfrm>
            <a:off x="914150" y="4396075"/>
            <a:ext cx="440400" cy="375600"/>
          </a:xfrm>
          <a:prstGeom prst="triangle">
            <a:avLst>
              <a:gd fmla="val 50000" name="adj"/>
            </a:avLst>
          </a:prstGeom>
          <a:solidFill>
            <a:schemeClr val="accent3"/>
          </a:solid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6"/>
          <p:cNvSpPr/>
          <p:nvPr/>
        </p:nvSpPr>
        <p:spPr>
          <a:xfrm>
            <a:off x="1197925" y="3840025"/>
            <a:ext cx="440400" cy="375600"/>
          </a:xfrm>
          <a:prstGeom prst="triangle">
            <a:avLst>
              <a:gd fmla="val 50000" name="adj"/>
            </a:avLst>
          </a:prstGeom>
          <a:solidFill>
            <a:schemeClr val="accent3"/>
          </a:solid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6"/>
          <p:cNvSpPr/>
          <p:nvPr/>
        </p:nvSpPr>
        <p:spPr>
          <a:xfrm>
            <a:off x="1807525" y="3840025"/>
            <a:ext cx="440400" cy="375600"/>
          </a:xfrm>
          <a:prstGeom prst="triangle">
            <a:avLst>
              <a:gd fmla="val 50000" name="adj"/>
            </a:avLst>
          </a:prstGeom>
          <a:solidFill>
            <a:schemeClr val="accent3"/>
          </a:solid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6"/>
          <p:cNvSpPr/>
          <p:nvPr/>
        </p:nvSpPr>
        <p:spPr>
          <a:xfrm>
            <a:off x="2417125" y="3840025"/>
            <a:ext cx="440400" cy="375600"/>
          </a:xfrm>
          <a:prstGeom prst="triangle">
            <a:avLst>
              <a:gd fmla="val 50000" name="adj"/>
            </a:avLst>
          </a:prstGeom>
          <a:solidFill>
            <a:schemeClr val="accent3"/>
          </a:solid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6"/>
          <p:cNvSpPr/>
          <p:nvPr/>
        </p:nvSpPr>
        <p:spPr>
          <a:xfrm>
            <a:off x="3026725" y="3840025"/>
            <a:ext cx="440400" cy="375600"/>
          </a:xfrm>
          <a:prstGeom prst="triangle">
            <a:avLst>
              <a:gd fmla="val 50000" name="adj"/>
            </a:avLst>
          </a:prstGeom>
          <a:solidFill>
            <a:schemeClr val="accent3"/>
          </a:solid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6"/>
          <p:cNvSpPr/>
          <p:nvPr/>
        </p:nvSpPr>
        <p:spPr>
          <a:xfrm>
            <a:off x="3331525" y="4373425"/>
            <a:ext cx="440400" cy="375600"/>
          </a:xfrm>
          <a:prstGeom prst="triangle">
            <a:avLst>
              <a:gd fmla="val 50000" name="adj"/>
            </a:avLst>
          </a:prstGeom>
          <a:solidFill>
            <a:schemeClr val="accent3"/>
          </a:solid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6"/>
          <p:cNvSpPr txBox="1"/>
          <p:nvPr/>
        </p:nvSpPr>
        <p:spPr>
          <a:xfrm>
            <a:off x="2569525" y="2198025"/>
            <a:ext cx="29193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ormorant Garamond"/>
                <a:ea typeface="Cormorant Garamond"/>
                <a:cs typeface="Cormorant Garamond"/>
                <a:sym typeface="Cormorant Garamond"/>
              </a:rPr>
              <a:t>$200</a:t>
            </a:r>
            <a:endParaRPr sz="1800">
              <a:latin typeface="Cormorant Garamond"/>
              <a:ea typeface="Cormorant Garamond"/>
              <a:cs typeface="Cormorant Garamond"/>
              <a:sym typeface="Cormorant Garamond"/>
            </a:endParaRPr>
          </a:p>
          <a:p>
            <a:pPr indent="0" lvl="0" marL="0" rtl="0" algn="l">
              <a:spcBef>
                <a:spcPts val="0"/>
              </a:spcBef>
              <a:spcAft>
                <a:spcPts val="0"/>
              </a:spcAft>
              <a:buNone/>
            </a:pPr>
            <a:r>
              <a:t/>
            </a:r>
            <a:endParaRPr sz="1800">
              <a:latin typeface="Cormorant Garamond"/>
              <a:ea typeface="Cormorant Garamond"/>
              <a:cs typeface="Cormorant Garamond"/>
              <a:sym typeface="Cormorant Garamond"/>
            </a:endParaRPr>
          </a:p>
          <a:p>
            <a:pPr indent="0" lvl="0" marL="0" rtl="0" algn="l">
              <a:spcBef>
                <a:spcPts val="0"/>
              </a:spcBef>
              <a:spcAft>
                <a:spcPts val="0"/>
              </a:spcAft>
              <a:buNone/>
            </a:pPr>
            <a:r>
              <a:rPr lang="en" sz="1800">
                <a:latin typeface="Cormorant Garamond"/>
                <a:ea typeface="Cormorant Garamond"/>
                <a:cs typeface="Cormorant Garamond"/>
                <a:sym typeface="Cormorant Garamond"/>
              </a:rPr>
              <a:t>      $150</a:t>
            </a:r>
            <a:endParaRPr sz="1800">
              <a:latin typeface="Cormorant Garamond"/>
              <a:ea typeface="Cormorant Garamond"/>
              <a:cs typeface="Cormorant Garamond"/>
              <a:sym typeface="Cormorant Garamond"/>
            </a:endParaRPr>
          </a:p>
          <a:p>
            <a:pPr indent="0" lvl="0" marL="0" rtl="0" algn="l">
              <a:spcBef>
                <a:spcPts val="0"/>
              </a:spcBef>
              <a:spcAft>
                <a:spcPts val="0"/>
              </a:spcAft>
              <a:buNone/>
            </a:pPr>
            <a:r>
              <a:t/>
            </a:r>
            <a:endParaRPr sz="1800">
              <a:latin typeface="Cormorant Garamond"/>
              <a:ea typeface="Cormorant Garamond"/>
              <a:cs typeface="Cormorant Garamond"/>
              <a:sym typeface="Cormorant Garamond"/>
            </a:endParaRPr>
          </a:p>
          <a:p>
            <a:pPr indent="0" lvl="0" marL="0" rtl="0" algn="l">
              <a:spcBef>
                <a:spcPts val="0"/>
              </a:spcBef>
              <a:spcAft>
                <a:spcPts val="0"/>
              </a:spcAft>
              <a:buNone/>
            </a:pPr>
            <a:r>
              <a:rPr lang="en" sz="1800">
                <a:latin typeface="Cormorant Garamond"/>
                <a:ea typeface="Cormorant Garamond"/>
                <a:cs typeface="Cormorant Garamond"/>
                <a:sym typeface="Cormorant Garamond"/>
              </a:rPr>
              <a:t>           $100</a:t>
            </a:r>
            <a:endParaRPr sz="1800">
              <a:latin typeface="Cormorant Garamond"/>
              <a:ea typeface="Cormorant Garamond"/>
              <a:cs typeface="Cormorant Garamond"/>
              <a:sym typeface="Cormorant Garamond"/>
            </a:endParaRPr>
          </a:p>
          <a:p>
            <a:pPr indent="0" lvl="0" marL="0" rtl="0" algn="l">
              <a:spcBef>
                <a:spcPts val="0"/>
              </a:spcBef>
              <a:spcAft>
                <a:spcPts val="0"/>
              </a:spcAft>
              <a:buNone/>
            </a:pPr>
            <a:r>
              <a:t/>
            </a:r>
            <a:endParaRPr sz="1800">
              <a:latin typeface="Cormorant Garamond"/>
              <a:ea typeface="Cormorant Garamond"/>
              <a:cs typeface="Cormorant Garamond"/>
              <a:sym typeface="Cormorant Garamond"/>
            </a:endParaRPr>
          </a:p>
          <a:p>
            <a:pPr indent="0" lvl="0" marL="0" rtl="0" algn="l">
              <a:spcBef>
                <a:spcPts val="0"/>
              </a:spcBef>
              <a:spcAft>
                <a:spcPts val="0"/>
              </a:spcAft>
              <a:buNone/>
            </a:pPr>
            <a:r>
              <a:rPr lang="en" sz="1800">
                <a:latin typeface="Cormorant Garamond"/>
                <a:ea typeface="Cormorant Garamond"/>
                <a:cs typeface="Cormorant Garamond"/>
                <a:sym typeface="Cormorant Garamond"/>
              </a:rPr>
              <a:t>                 $50</a:t>
            </a:r>
            <a:endParaRPr sz="1800">
              <a:latin typeface="Cormorant Garamond"/>
              <a:ea typeface="Cormorant Garamond"/>
              <a:cs typeface="Cormorant Garamond"/>
              <a:sym typeface="Cormorant Garamond"/>
            </a:endParaRPr>
          </a:p>
          <a:p>
            <a:pPr indent="0" lvl="0" marL="0" rtl="0" algn="l">
              <a:spcBef>
                <a:spcPts val="0"/>
              </a:spcBef>
              <a:spcAft>
                <a:spcPts val="0"/>
              </a:spcAft>
              <a:buNone/>
            </a:pPr>
            <a:r>
              <a:t/>
            </a:r>
            <a:endParaRPr sz="1800">
              <a:latin typeface="Cormorant Garamond"/>
              <a:ea typeface="Cormorant Garamond"/>
              <a:cs typeface="Cormorant Garamond"/>
              <a:sym typeface="Cormorant Garamond"/>
            </a:endParaRPr>
          </a:p>
          <a:p>
            <a:pPr indent="0" lvl="0" marL="0" rtl="0" algn="l">
              <a:spcBef>
                <a:spcPts val="0"/>
              </a:spcBef>
              <a:spcAft>
                <a:spcPts val="0"/>
              </a:spcAft>
              <a:buNone/>
            </a:pPr>
            <a:r>
              <a:rPr lang="en" sz="1800">
                <a:latin typeface="Cormorant Garamond"/>
                <a:ea typeface="Cormorant Garamond"/>
                <a:cs typeface="Cormorant Garamond"/>
                <a:sym typeface="Cormorant Garamond"/>
              </a:rPr>
              <a:t>                       $25</a:t>
            </a:r>
            <a:endParaRPr sz="1800">
              <a:latin typeface="Cormorant Garamond"/>
              <a:ea typeface="Cormorant Garamond"/>
              <a:cs typeface="Cormorant Garamond"/>
              <a:sym typeface="Cormorant Garamond"/>
            </a:endParaRPr>
          </a:p>
          <a:p>
            <a:pPr indent="0" lvl="0" marL="0" rtl="0" algn="l">
              <a:spcBef>
                <a:spcPts val="0"/>
              </a:spcBef>
              <a:spcAft>
                <a:spcPts val="0"/>
              </a:spcAft>
              <a:buNone/>
            </a:pPr>
            <a:r>
              <a:rPr lang="en" sz="1800">
                <a:latin typeface="Cormorant Garamond Light"/>
                <a:ea typeface="Cormorant Garamond Light"/>
                <a:cs typeface="Cormorant Garamond Light"/>
                <a:sym typeface="Cormorant Garamond Light"/>
              </a:rPr>
              <a:t>              </a:t>
            </a:r>
            <a:endParaRPr sz="1800">
              <a:latin typeface="Cormorant Garamond Light"/>
              <a:ea typeface="Cormorant Garamond Light"/>
              <a:cs typeface="Cormorant Garamond Light"/>
              <a:sym typeface="Cormorant Garamond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4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0" st="0"/>
                                            </p:txEl>
                                          </p:spTgt>
                                        </p:tgtEl>
                                        <p:attrNameLst>
                                          <p:attrName>style.visibility</p:attrName>
                                        </p:attrNameLst>
                                      </p:cBhvr>
                                      <p:to>
                                        <p:strVal val="visible"/>
                                      </p:to>
                                    </p:set>
                                    <p:animEffect filter="fade" transition="in">
                                      <p:cBhvr>
                                        <p:cTn dur="400"/>
                                        <p:tgtEl>
                                          <p:spTgt spid="1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EF"/>
        </a:solidFill>
      </p:bgPr>
    </p:bg>
    <p:spTree>
      <p:nvGrpSpPr>
        <p:cNvPr id="58" name="Shape 58"/>
        <p:cNvGrpSpPr/>
        <p:nvPr/>
      </p:nvGrpSpPr>
      <p:grpSpPr>
        <a:xfrm>
          <a:off x="0" y="0"/>
          <a:ext cx="0" cy="0"/>
          <a:chOff x="0" y="0"/>
          <a:chExt cx="0" cy="0"/>
        </a:xfrm>
      </p:grpSpPr>
      <p:pic>
        <p:nvPicPr>
          <p:cNvPr id="59" name="Google Shape;59;p14"/>
          <p:cNvPicPr preferRelativeResize="0"/>
          <p:nvPr/>
        </p:nvPicPr>
        <p:blipFill rotWithShape="1">
          <a:blip r:embed="rId3">
            <a:alphaModFix/>
          </a:blip>
          <a:srcRect b="24466" l="2824" r="4864" t="34106"/>
          <a:stretch/>
        </p:blipFill>
        <p:spPr>
          <a:xfrm>
            <a:off x="73750" y="3007900"/>
            <a:ext cx="5037501" cy="1694602"/>
          </a:xfrm>
          <a:prstGeom prst="rect">
            <a:avLst/>
          </a:prstGeom>
          <a:noFill/>
          <a:ln>
            <a:noFill/>
          </a:ln>
        </p:spPr>
      </p:pic>
      <p:sp>
        <p:nvSpPr>
          <p:cNvPr id="60" name="Google Shape;60;p14"/>
          <p:cNvSpPr txBox="1"/>
          <p:nvPr>
            <p:ph type="ctrTitle"/>
          </p:nvPr>
        </p:nvSpPr>
        <p:spPr>
          <a:xfrm>
            <a:off x="0" y="207975"/>
            <a:ext cx="4547700" cy="1982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5300">
                <a:solidFill>
                  <a:srgbClr val="0C300C"/>
                </a:solidFill>
                <a:latin typeface="Cormorant Garamond"/>
                <a:ea typeface="Cormorant Garamond"/>
                <a:cs typeface="Cormorant Garamond"/>
                <a:sym typeface="Cormorant Garamond"/>
              </a:rPr>
              <a:t>International Student Inc.</a:t>
            </a:r>
            <a:endParaRPr b="1" sz="5300">
              <a:solidFill>
                <a:srgbClr val="0C300C"/>
              </a:solidFill>
              <a:latin typeface="Cormorant Garamond"/>
              <a:ea typeface="Cormorant Garamond"/>
              <a:cs typeface="Cormorant Garamond"/>
              <a:sym typeface="Cormorant Garamond"/>
            </a:endParaRPr>
          </a:p>
        </p:txBody>
      </p:sp>
      <p:sp>
        <p:nvSpPr>
          <p:cNvPr id="61" name="Google Shape;61;p14"/>
          <p:cNvSpPr/>
          <p:nvPr/>
        </p:nvSpPr>
        <p:spPr>
          <a:xfrm>
            <a:off x="0" y="4677750"/>
            <a:ext cx="9144000" cy="465900"/>
          </a:xfrm>
          <a:prstGeom prst="rect">
            <a:avLst/>
          </a:prstGeom>
          <a:solidFill>
            <a:srgbClr val="0C300C">
              <a:alpha val="666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txBox="1"/>
          <p:nvPr>
            <p:ph idx="1" type="subTitle"/>
          </p:nvPr>
        </p:nvSpPr>
        <p:spPr>
          <a:xfrm>
            <a:off x="0" y="2220400"/>
            <a:ext cx="4547700" cy="363000"/>
          </a:xfrm>
          <a:prstGeom prst="rect">
            <a:avLst/>
          </a:prstGeom>
        </p:spPr>
        <p:txBody>
          <a:bodyPr anchorCtr="0" anchor="t" bIns="91425" lIns="91425" spcFirstLastPara="1" rIns="91425" wrap="square" tIns="91425">
            <a:normAutofit lnSpcReduction="20000"/>
          </a:bodyPr>
          <a:lstStyle/>
          <a:p>
            <a:pPr indent="0" lvl="0" marL="0" rtl="0" algn="ctr">
              <a:lnSpc>
                <a:spcPct val="80000"/>
              </a:lnSpc>
              <a:spcBef>
                <a:spcPts val="0"/>
              </a:spcBef>
              <a:spcAft>
                <a:spcPts val="0"/>
              </a:spcAft>
              <a:buNone/>
            </a:pPr>
            <a:r>
              <a:rPr lang="en" sz="1900">
                <a:solidFill>
                  <a:srgbClr val="0C300C"/>
                </a:solidFill>
                <a:latin typeface="Cormorant Garamond"/>
                <a:ea typeface="Cormorant Garamond"/>
                <a:cs typeface="Cormorant Garamond"/>
                <a:sym typeface="Cormorant Garamond"/>
              </a:rPr>
              <a:t>Serving International Students in Dallas, TX</a:t>
            </a:r>
            <a:endParaRPr b="1" sz="1900">
              <a:solidFill>
                <a:srgbClr val="0C300C"/>
              </a:solidFill>
              <a:latin typeface="Cormorant Garamond"/>
              <a:ea typeface="Cormorant Garamond"/>
              <a:cs typeface="Cormorant Garamond"/>
              <a:sym typeface="Cormorant Garamond"/>
            </a:endParaRPr>
          </a:p>
        </p:txBody>
      </p:sp>
      <p:pic>
        <p:nvPicPr>
          <p:cNvPr id="63" name="Google Shape;63;p14"/>
          <p:cNvPicPr preferRelativeResize="0"/>
          <p:nvPr/>
        </p:nvPicPr>
        <p:blipFill>
          <a:blip r:embed="rId4">
            <a:alphaModFix/>
          </a:blip>
          <a:stretch>
            <a:fillRect/>
          </a:stretch>
        </p:blipFill>
        <p:spPr>
          <a:xfrm>
            <a:off x="4971325" y="485625"/>
            <a:ext cx="3726776" cy="2789623"/>
          </a:xfrm>
          <a:prstGeom prst="rect">
            <a:avLst/>
          </a:prstGeom>
          <a:noFill/>
          <a:ln cap="flat" cmpd="sng" w="114300">
            <a:solidFill>
              <a:srgbClr val="D9D9D9"/>
            </a:solidFill>
            <a:prstDash val="solid"/>
            <a:round/>
            <a:headEnd len="sm" w="sm" type="none"/>
            <a:tailEnd len="sm" w="sm" type="none"/>
          </a:ln>
        </p:spPr>
      </p:pic>
      <p:pic>
        <p:nvPicPr>
          <p:cNvPr id="64" name="Google Shape;64;p14"/>
          <p:cNvPicPr preferRelativeResize="0"/>
          <p:nvPr/>
        </p:nvPicPr>
        <p:blipFill>
          <a:blip r:embed="rId5">
            <a:alphaModFix/>
          </a:blip>
          <a:stretch>
            <a:fillRect/>
          </a:stretch>
        </p:blipFill>
        <p:spPr>
          <a:xfrm>
            <a:off x="7461700" y="4102975"/>
            <a:ext cx="1522899" cy="413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EF"/>
        </a:solid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311700" y="368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000">
                <a:solidFill>
                  <a:srgbClr val="0C300C"/>
                </a:solidFill>
                <a:latin typeface="Cormorant Garamond Medium"/>
                <a:ea typeface="Cormorant Garamond Medium"/>
                <a:cs typeface="Cormorant Garamond Medium"/>
                <a:sym typeface="Cormorant Garamond Medium"/>
              </a:rPr>
              <a:t>What will we talk about?</a:t>
            </a:r>
            <a:endParaRPr sz="4000">
              <a:solidFill>
                <a:srgbClr val="0C300C"/>
              </a:solidFill>
              <a:latin typeface="Cormorant Garamond Medium"/>
              <a:ea typeface="Cormorant Garamond Medium"/>
              <a:cs typeface="Cormorant Garamond Medium"/>
              <a:sym typeface="Cormorant Garamond Medium"/>
            </a:endParaRPr>
          </a:p>
        </p:txBody>
      </p:sp>
      <p:sp>
        <p:nvSpPr>
          <p:cNvPr id="70" name="Google Shape;70;p15"/>
          <p:cNvSpPr txBox="1"/>
          <p:nvPr>
            <p:ph idx="1" type="body"/>
          </p:nvPr>
        </p:nvSpPr>
        <p:spPr>
          <a:xfrm>
            <a:off x="311700" y="1304875"/>
            <a:ext cx="8520600" cy="5727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Font typeface="Cormorant Garamond"/>
              <a:buChar char="●"/>
            </a:pPr>
            <a:r>
              <a:rPr lang="en" sz="3000">
                <a:latin typeface="Cormorant Garamond"/>
                <a:ea typeface="Cormorant Garamond"/>
                <a:cs typeface="Cormorant Garamond"/>
                <a:sym typeface="Cormorant Garamond"/>
              </a:rPr>
              <a:t>Big Picture</a:t>
            </a:r>
            <a:endParaRPr sz="3000">
              <a:latin typeface="Cormorant Garamond"/>
              <a:ea typeface="Cormorant Garamond"/>
              <a:cs typeface="Cormorant Garamond"/>
              <a:sym typeface="Cormorant Garamond"/>
            </a:endParaRPr>
          </a:p>
        </p:txBody>
      </p:sp>
      <p:sp>
        <p:nvSpPr>
          <p:cNvPr id="71" name="Google Shape;71;p15"/>
          <p:cNvSpPr txBox="1"/>
          <p:nvPr>
            <p:ph idx="1" type="body"/>
          </p:nvPr>
        </p:nvSpPr>
        <p:spPr>
          <a:xfrm>
            <a:off x="311700" y="1990675"/>
            <a:ext cx="8520600" cy="5727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Font typeface="Cormorant Garamond"/>
              <a:buChar char="●"/>
            </a:pPr>
            <a:r>
              <a:rPr lang="en" sz="3000">
                <a:latin typeface="Cormorant Garamond"/>
                <a:ea typeface="Cormorant Garamond"/>
                <a:cs typeface="Cormorant Garamond"/>
                <a:sym typeface="Cormorant Garamond"/>
              </a:rPr>
              <a:t>My Role</a:t>
            </a:r>
            <a:endParaRPr sz="3000">
              <a:latin typeface="Cormorant Garamond"/>
              <a:ea typeface="Cormorant Garamond"/>
              <a:cs typeface="Cormorant Garamond"/>
              <a:sym typeface="Cormorant Garamond"/>
            </a:endParaRPr>
          </a:p>
        </p:txBody>
      </p:sp>
      <p:sp>
        <p:nvSpPr>
          <p:cNvPr id="72" name="Google Shape;72;p15"/>
          <p:cNvSpPr txBox="1"/>
          <p:nvPr>
            <p:ph idx="1" type="body"/>
          </p:nvPr>
        </p:nvSpPr>
        <p:spPr>
          <a:xfrm>
            <a:off x="311700" y="2676475"/>
            <a:ext cx="8520600" cy="5727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Font typeface="Cormorant Garamond"/>
              <a:buChar char="●"/>
            </a:pPr>
            <a:r>
              <a:rPr lang="en" sz="3000">
                <a:latin typeface="Cormorant Garamond"/>
                <a:ea typeface="Cormorant Garamond"/>
                <a:cs typeface="Cormorant Garamond"/>
                <a:sym typeface="Cormorant Garamond"/>
              </a:rPr>
              <a:t>How can you take part?</a:t>
            </a:r>
            <a:endParaRPr sz="3000">
              <a:latin typeface="Cormorant Garamond"/>
              <a:ea typeface="Cormorant Garamond"/>
              <a:cs typeface="Cormorant Garamond"/>
              <a:sym typeface="Cormorant 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EF"/>
        </a:solidFill>
      </p:bgPr>
    </p:bg>
    <p:spTree>
      <p:nvGrpSpPr>
        <p:cNvPr id="76" name="Shape 76"/>
        <p:cNvGrpSpPr/>
        <p:nvPr/>
      </p:nvGrpSpPr>
      <p:grpSpPr>
        <a:xfrm>
          <a:off x="0" y="0"/>
          <a:ext cx="0" cy="0"/>
          <a:chOff x="0" y="0"/>
          <a:chExt cx="0" cy="0"/>
        </a:xfrm>
      </p:grpSpPr>
      <p:sp>
        <p:nvSpPr>
          <p:cNvPr id="77" name="Google Shape;77;p16"/>
          <p:cNvSpPr txBox="1"/>
          <p:nvPr>
            <p:ph type="title"/>
          </p:nvPr>
        </p:nvSpPr>
        <p:spPr>
          <a:xfrm>
            <a:off x="159300" y="368825"/>
            <a:ext cx="426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0C300C"/>
                </a:solidFill>
                <a:latin typeface="Cormorant Garamond Medium"/>
                <a:ea typeface="Cormorant Garamond Medium"/>
                <a:cs typeface="Cormorant Garamond Medium"/>
                <a:sym typeface="Cormorant Garamond Medium"/>
              </a:rPr>
              <a:t>What is ISI? </a:t>
            </a:r>
            <a:endParaRPr sz="3000">
              <a:solidFill>
                <a:srgbClr val="0C300C"/>
              </a:solidFill>
              <a:latin typeface="Cormorant Garamond Medium"/>
              <a:ea typeface="Cormorant Garamond Medium"/>
              <a:cs typeface="Cormorant Garamond Medium"/>
              <a:sym typeface="Cormorant Garamond Medium"/>
            </a:endParaRPr>
          </a:p>
        </p:txBody>
      </p:sp>
      <p:sp>
        <p:nvSpPr>
          <p:cNvPr id="78" name="Google Shape;78;p16"/>
          <p:cNvSpPr txBox="1"/>
          <p:nvPr>
            <p:ph idx="1" type="body"/>
          </p:nvPr>
        </p:nvSpPr>
        <p:spPr>
          <a:xfrm>
            <a:off x="235500" y="1000075"/>
            <a:ext cx="4260300" cy="989700"/>
          </a:xfrm>
          <a:prstGeom prst="rect">
            <a:avLst/>
          </a:prstGeom>
        </p:spPr>
        <p:txBody>
          <a:bodyPr anchorCtr="0" anchor="t" bIns="91425" lIns="91425" spcFirstLastPara="1" rIns="91425" wrap="square" tIns="91425">
            <a:normAutofit/>
          </a:bodyPr>
          <a:lstStyle/>
          <a:p>
            <a:pPr indent="0" lvl="0" marL="0" rtl="0" algn="ctr">
              <a:lnSpc>
                <a:spcPct val="95000"/>
              </a:lnSpc>
              <a:spcBef>
                <a:spcPts val="0"/>
              </a:spcBef>
              <a:spcAft>
                <a:spcPts val="1200"/>
              </a:spcAft>
              <a:buSzPts val="1018"/>
              <a:buNone/>
            </a:pPr>
            <a:r>
              <a:rPr lang="en" sz="1635">
                <a:latin typeface="Cormorant Garamond"/>
                <a:ea typeface="Cormorant Garamond"/>
                <a:cs typeface="Cormorant Garamond"/>
                <a:sym typeface="Cormorant Garamond"/>
              </a:rPr>
              <a:t>International Student Inc., or ISI, is an International student ministry on varying college campuses in North America.</a:t>
            </a:r>
            <a:endParaRPr sz="1635">
              <a:latin typeface="Cormorant Garamond"/>
              <a:ea typeface="Cormorant Garamond"/>
              <a:cs typeface="Cormorant Garamond"/>
              <a:sym typeface="Cormorant Garamond"/>
            </a:endParaRPr>
          </a:p>
        </p:txBody>
      </p:sp>
      <p:sp>
        <p:nvSpPr>
          <p:cNvPr id="79" name="Google Shape;79;p16"/>
          <p:cNvSpPr txBox="1"/>
          <p:nvPr>
            <p:ph type="title"/>
          </p:nvPr>
        </p:nvSpPr>
        <p:spPr>
          <a:xfrm>
            <a:off x="199800" y="2342725"/>
            <a:ext cx="426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0C300C"/>
                </a:solidFill>
                <a:latin typeface="Cormorant Garamond Medium"/>
                <a:ea typeface="Cormorant Garamond Medium"/>
                <a:cs typeface="Cormorant Garamond Medium"/>
                <a:sym typeface="Cormorant Garamond Medium"/>
              </a:rPr>
              <a:t>Why does ISI exist?</a:t>
            </a:r>
            <a:endParaRPr sz="3000">
              <a:solidFill>
                <a:srgbClr val="0C300C"/>
              </a:solidFill>
              <a:latin typeface="Cormorant Garamond Medium"/>
              <a:ea typeface="Cormorant Garamond Medium"/>
              <a:cs typeface="Cormorant Garamond Medium"/>
              <a:sym typeface="Cormorant Garamond Medium"/>
            </a:endParaRPr>
          </a:p>
        </p:txBody>
      </p:sp>
      <p:sp>
        <p:nvSpPr>
          <p:cNvPr id="80" name="Google Shape;80;p16"/>
          <p:cNvSpPr txBox="1"/>
          <p:nvPr>
            <p:ph idx="1" type="body"/>
          </p:nvPr>
        </p:nvSpPr>
        <p:spPr>
          <a:xfrm>
            <a:off x="199800" y="2915420"/>
            <a:ext cx="4260300" cy="1433700"/>
          </a:xfrm>
          <a:prstGeom prst="rect">
            <a:avLst/>
          </a:prstGeom>
        </p:spPr>
        <p:txBody>
          <a:bodyPr anchorCtr="0" anchor="t" bIns="91425" lIns="91425" spcFirstLastPara="1" rIns="91425" wrap="square" tIns="91425">
            <a:normAutofit/>
          </a:bodyPr>
          <a:lstStyle/>
          <a:p>
            <a:pPr indent="0" lvl="0" marL="0" rtl="0" algn="ctr">
              <a:lnSpc>
                <a:spcPct val="105000"/>
              </a:lnSpc>
              <a:spcBef>
                <a:spcPts val="0"/>
              </a:spcBef>
              <a:spcAft>
                <a:spcPts val="0"/>
              </a:spcAft>
              <a:buNone/>
            </a:pPr>
            <a:r>
              <a:rPr lang="en" sz="1600">
                <a:latin typeface="Cormorant Garamond"/>
                <a:ea typeface="Cormorant Garamond"/>
                <a:cs typeface="Cormorant Garamond"/>
                <a:sym typeface="Cormorant Garamond"/>
              </a:rPr>
              <a:t>Mission Statement: </a:t>
            </a:r>
            <a:endParaRPr sz="1600">
              <a:latin typeface="Cormorant Garamond"/>
              <a:ea typeface="Cormorant Garamond"/>
              <a:cs typeface="Cormorant Garamond"/>
              <a:sym typeface="Cormorant Garamond"/>
            </a:endParaRPr>
          </a:p>
          <a:p>
            <a:pPr indent="0" lvl="0" marL="0" rtl="0" algn="ctr">
              <a:lnSpc>
                <a:spcPct val="105000"/>
              </a:lnSpc>
              <a:spcBef>
                <a:spcPts val="1200"/>
              </a:spcBef>
              <a:spcAft>
                <a:spcPts val="1200"/>
              </a:spcAft>
              <a:buNone/>
            </a:pPr>
            <a:r>
              <a:rPr lang="en" sz="1600">
                <a:latin typeface="Cormorant Garamond"/>
                <a:ea typeface="Cormorant Garamond"/>
                <a:cs typeface="Cormorant Garamond"/>
                <a:sym typeface="Cormorant Garamond"/>
              </a:rPr>
              <a:t>ISI exists to share Christ’s love with International students and to equip them for effective service in cooperation with the local church and others.</a:t>
            </a:r>
            <a:endParaRPr sz="1600">
              <a:latin typeface="Cormorant Garamond"/>
              <a:ea typeface="Cormorant Garamond"/>
              <a:cs typeface="Cormorant Garamond"/>
              <a:sym typeface="Cormorant Garamond"/>
            </a:endParaRPr>
          </a:p>
        </p:txBody>
      </p:sp>
      <p:pic>
        <p:nvPicPr>
          <p:cNvPr id="81" name="Google Shape;81;p16"/>
          <p:cNvPicPr preferRelativeResize="0"/>
          <p:nvPr/>
        </p:nvPicPr>
        <p:blipFill>
          <a:blip r:embed="rId3">
            <a:alphaModFix/>
          </a:blip>
          <a:stretch>
            <a:fillRect/>
          </a:stretch>
        </p:blipFill>
        <p:spPr>
          <a:xfrm>
            <a:off x="5621425" y="911425"/>
            <a:ext cx="2619375" cy="3343275"/>
          </a:xfrm>
          <a:prstGeom prst="rect">
            <a:avLst/>
          </a:prstGeom>
          <a:noFill/>
          <a:ln>
            <a:noFill/>
          </a:ln>
        </p:spPr>
      </p:pic>
      <p:sp>
        <p:nvSpPr>
          <p:cNvPr id="82" name="Google Shape;82;p16"/>
          <p:cNvSpPr txBox="1"/>
          <p:nvPr/>
        </p:nvSpPr>
        <p:spPr>
          <a:xfrm>
            <a:off x="5610150" y="4240325"/>
            <a:ext cx="2619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Cormorant Garamond Medium"/>
                <a:ea typeface="Cormorant Garamond Medium"/>
                <a:cs typeface="Cormorant Garamond Medium"/>
                <a:sym typeface="Cormorant Garamond Medium"/>
              </a:rPr>
              <a:t>Bob Finley</a:t>
            </a:r>
            <a:endParaRPr sz="1800">
              <a:latin typeface="Cormorant Garamond Medium"/>
              <a:ea typeface="Cormorant Garamond Medium"/>
              <a:cs typeface="Cormorant Garamond Medium"/>
              <a:sym typeface="Cormorant Garamond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par>
                                <p:cTn fill="hold" nodeType="with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EF"/>
        </a:solidFill>
      </p:bgPr>
    </p:bg>
    <p:spTree>
      <p:nvGrpSpPr>
        <p:cNvPr id="86" name="Shape 86"/>
        <p:cNvGrpSpPr/>
        <p:nvPr/>
      </p:nvGrpSpPr>
      <p:grpSpPr>
        <a:xfrm>
          <a:off x="0" y="0"/>
          <a:ext cx="0" cy="0"/>
          <a:chOff x="0" y="0"/>
          <a:chExt cx="0" cy="0"/>
        </a:xfrm>
      </p:grpSpPr>
      <p:sp>
        <p:nvSpPr>
          <p:cNvPr id="87" name="Google Shape;87;p17"/>
          <p:cNvSpPr txBox="1"/>
          <p:nvPr>
            <p:ph idx="1" type="body"/>
          </p:nvPr>
        </p:nvSpPr>
        <p:spPr>
          <a:xfrm>
            <a:off x="311700" y="923875"/>
            <a:ext cx="8520600" cy="336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latin typeface="Cormorant Garamond SemiBold"/>
                <a:ea typeface="Cormorant Garamond SemiBold"/>
                <a:cs typeface="Cormorant Garamond SemiBold"/>
                <a:sym typeface="Cormorant Garamond SemiBold"/>
              </a:rPr>
              <a:t>Matthew 28:19-20</a:t>
            </a:r>
            <a:endParaRPr sz="3200">
              <a:latin typeface="Cormorant Garamond SemiBold"/>
              <a:ea typeface="Cormorant Garamond SemiBold"/>
              <a:cs typeface="Cormorant Garamond SemiBold"/>
              <a:sym typeface="Cormorant Garamond SemiBold"/>
            </a:endParaRPr>
          </a:p>
          <a:p>
            <a:pPr indent="0" lvl="0" marL="0" rtl="0" algn="ctr">
              <a:spcBef>
                <a:spcPts val="1200"/>
              </a:spcBef>
              <a:spcAft>
                <a:spcPts val="1200"/>
              </a:spcAft>
              <a:buNone/>
            </a:pPr>
            <a:r>
              <a:rPr lang="en" sz="2800">
                <a:solidFill>
                  <a:srgbClr val="0C300C"/>
                </a:solidFill>
                <a:latin typeface="Cormorant Garamond Light"/>
                <a:ea typeface="Cormorant Garamond Light"/>
                <a:cs typeface="Cormorant Garamond Light"/>
                <a:sym typeface="Cormorant Garamond Light"/>
              </a:rPr>
              <a:t>Go therefore and make disciples of all nations, baptizing them in the name of the Father and of the Son and of the Holy Spirit, teaching them to observe all that I have commanded you. And behold, I am with you always, to the end of the age.</a:t>
            </a:r>
            <a:endParaRPr sz="2800">
              <a:solidFill>
                <a:srgbClr val="0C300C"/>
              </a:solidFill>
              <a:latin typeface="Cormorant Garamond Light"/>
              <a:ea typeface="Cormorant Garamond Light"/>
              <a:cs typeface="Cormorant Garamond Light"/>
              <a:sym typeface="Cormorant Garamond Light"/>
            </a:endParaRPr>
          </a:p>
        </p:txBody>
      </p:sp>
      <p:sp>
        <p:nvSpPr>
          <p:cNvPr id="88" name="Google Shape;88;p17"/>
          <p:cNvSpPr txBox="1"/>
          <p:nvPr>
            <p:ph idx="1" type="body"/>
          </p:nvPr>
        </p:nvSpPr>
        <p:spPr>
          <a:xfrm>
            <a:off x="311700" y="923875"/>
            <a:ext cx="8520600" cy="336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latin typeface="Cormorant Garamond SemiBold"/>
                <a:ea typeface="Cormorant Garamond SemiBold"/>
                <a:cs typeface="Cormorant Garamond SemiBold"/>
                <a:sym typeface="Cormorant Garamond SemiBold"/>
              </a:rPr>
              <a:t>Matthew 28:19-20</a:t>
            </a:r>
            <a:endParaRPr sz="3200">
              <a:latin typeface="Cormorant Garamond SemiBold"/>
              <a:ea typeface="Cormorant Garamond SemiBold"/>
              <a:cs typeface="Cormorant Garamond SemiBold"/>
              <a:sym typeface="Cormorant Garamond SemiBold"/>
            </a:endParaRPr>
          </a:p>
          <a:p>
            <a:pPr indent="0" lvl="0" marL="0" rtl="0" algn="ctr">
              <a:spcBef>
                <a:spcPts val="1200"/>
              </a:spcBef>
              <a:spcAft>
                <a:spcPts val="1200"/>
              </a:spcAft>
              <a:buNone/>
            </a:pPr>
            <a:r>
              <a:rPr lang="en" sz="2800">
                <a:solidFill>
                  <a:srgbClr val="0C300C"/>
                </a:solidFill>
                <a:latin typeface="Cormorant Garamond Light"/>
                <a:ea typeface="Cormorant Garamond Light"/>
                <a:cs typeface="Cormorant Garamond Light"/>
                <a:sym typeface="Cormorant Garamond Light"/>
              </a:rPr>
              <a:t>Go therefore and make disciples of </a:t>
            </a:r>
            <a:r>
              <a:rPr b="1" lang="en" sz="2800">
                <a:solidFill>
                  <a:srgbClr val="0C300C"/>
                </a:solidFill>
                <a:latin typeface="Cormorant Garamond"/>
                <a:ea typeface="Cormorant Garamond"/>
                <a:cs typeface="Cormorant Garamond"/>
                <a:sym typeface="Cormorant Garamond"/>
              </a:rPr>
              <a:t>all nations,</a:t>
            </a:r>
            <a:r>
              <a:rPr lang="en" sz="2800">
                <a:solidFill>
                  <a:srgbClr val="0C300C"/>
                </a:solidFill>
                <a:latin typeface="Cormorant Garamond Light"/>
                <a:ea typeface="Cormorant Garamond Light"/>
                <a:cs typeface="Cormorant Garamond Light"/>
                <a:sym typeface="Cormorant Garamond Light"/>
              </a:rPr>
              <a:t> baptizing them in the name of the Father and of the Son and of the Holy Spirit, teaching them to observe all that I have commanded you. And behold, I am with you always, to the end of the age.</a:t>
            </a:r>
            <a:endParaRPr sz="2800">
              <a:solidFill>
                <a:srgbClr val="0C300C"/>
              </a:solidFill>
              <a:latin typeface="Cormorant Garamond Light"/>
              <a:ea typeface="Cormorant Garamond Light"/>
              <a:cs typeface="Cormorant Garamond Light"/>
              <a:sym typeface="Cormorant Garamond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8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EF"/>
        </a:solidFill>
      </p:bgPr>
    </p:bg>
    <p:spTree>
      <p:nvGrpSpPr>
        <p:cNvPr id="92" name="Shape 92"/>
        <p:cNvGrpSpPr/>
        <p:nvPr/>
      </p:nvGrpSpPr>
      <p:grpSpPr>
        <a:xfrm>
          <a:off x="0" y="0"/>
          <a:ext cx="0" cy="0"/>
          <a:chOff x="0" y="0"/>
          <a:chExt cx="0" cy="0"/>
        </a:xfrm>
      </p:grpSpPr>
      <p:sp>
        <p:nvSpPr>
          <p:cNvPr id="93" name="Google Shape;93;p18"/>
          <p:cNvSpPr txBox="1"/>
          <p:nvPr/>
        </p:nvSpPr>
        <p:spPr>
          <a:xfrm>
            <a:off x="6115500" y="4431600"/>
            <a:ext cx="1917600" cy="4926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2000">
                <a:latin typeface="Cormorant Garamond"/>
                <a:ea typeface="Cormorant Garamond"/>
                <a:cs typeface="Cormorant Garamond"/>
                <a:sym typeface="Cormorant Garamond"/>
              </a:rPr>
              <a:t>-John Piper</a:t>
            </a:r>
            <a:endParaRPr sz="2000">
              <a:latin typeface="Cormorant Garamond"/>
              <a:ea typeface="Cormorant Garamond"/>
              <a:cs typeface="Cormorant Garamond"/>
              <a:sym typeface="Cormorant Garamond"/>
            </a:endParaRPr>
          </a:p>
        </p:txBody>
      </p:sp>
      <p:pic>
        <p:nvPicPr>
          <p:cNvPr id="94" name="Google Shape;94;p18"/>
          <p:cNvPicPr preferRelativeResize="0"/>
          <p:nvPr/>
        </p:nvPicPr>
        <p:blipFill rotWithShape="1">
          <a:blip r:embed="rId3">
            <a:alphaModFix/>
          </a:blip>
          <a:srcRect b="0" l="4861" r="0" t="0"/>
          <a:stretch/>
        </p:blipFill>
        <p:spPr>
          <a:xfrm>
            <a:off x="2473450" y="320000"/>
            <a:ext cx="4235400" cy="4451700"/>
          </a:xfrm>
          <a:prstGeom prst="flowChartConnector">
            <a:avLst/>
          </a:prstGeom>
          <a:noFill/>
          <a:ln>
            <a:noFill/>
          </a:ln>
        </p:spPr>
      </p:pic>
      <p:sp>
        <p:nvSpPr>
          <p:cNvPr id="95" name="Google Shape;95;p18"/>
          <p:cNvSpPr txBox="1"/>
          <p:nvPr/>
        </p:nvSpPr>
        <p:spPr>
          <a:xfrm>
            <a:off x="354025" y="741900"/>
            <a:ext cx="8453700" cy="408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3200">
                <a:solidFill>
                  <a:srgbClr val="0C300C"/>
                </a:solidFill>
                <a:latin typeface="Cormorant Garamond SemiBold"/>
                <a:ea typeface="Cormorant Garamond SemiBold"/>
                <a:cs typeface="Cormorant Garamond SemiBold"/>
                <a:sym typeface="Cormorant Garamond SemiBold"/>
              </a:rPr>
              <a:t>Romans 10:13-15</a:t>
            </a:r>
            <a:endParaRPr sz="3200">
              <a:solidFill>
                <a:srgbClr val="0C300C"/>
              </a:solidFill>
              <a:latin typeface="Cormorant Garamond SemiBold"/>
              <a:ea typeface="Cormorant Garamond SemiBold"/>
              <a:cs typeface="Cormorant Garamond SemiBold"/>
              <a:sym typeface="Cormorant Garamond SemiBold"/>
            </a:endParaRPr>
          </a:p>
          <a:p>
            <a:pPr indent="0" lvl="0" marL="0" rtl="0" algn="ctr">
              <a:lnSpc>
                <a:spcPct val="115000"/>
              </a:lnSpc>
              <a:spcBef>
                <a:spcPts val="0"/>
              </a:spcBef>
              <a:spcAft>
                <a:spcPts val="0"/>
              </a:spcAft>
              <a:buClr>
                <a:schemeClr val="dk1"/>
              </a:buClr>
              <a:buSzPts val="1100"/>
              <a:buFont typeface="Arial"/>
              <a:buNone/>
            </a:pPr>
            <a:r>
              <a:rPr lang="en" sz="2800">
                <a:solidFill>
                  <a:srgbClr val="0C300C"/>
                </a:solidFill>
                <a:latin typeface="Cormorant Garamond"/>
                <a:ea typeface="Cormorant Garamond"/>
                <a:cs typeface="Cormorant Garamond"/>
                <a:sym typeface="Cormorant Garamond"/>
              </a:rPr>
              <a:t>For ‘Everyone who calls on the name of the Lord will be saved.’</a:t>
            </a:r>
            <a:endParaRPr sz="2800">
              <a:solidFill>
                <a:srgbClr val="0C300C"/>
              </a:solidFill>
              <a:latin typeface="Cormorant Garamond"/>
              <a:ea typeface="Cormorant Garamond"/>
              <a:cs typeface="Cormorant Garamond"/>
              <a:sym typeface="Cormorant Garamond"/>
            </a:endParaRPr>
          </a:p>
          <a:p>
            <a:pPr indent="0" lvl="0" marL="0" rtl="0" algn="ctr">
              <a:lnSpc>
                <a:spcPct val="115000"/>
              </a:lnSpc>
              <a:spcBef>
                <a:spcPts val="0"/>
              </a:spcBef>
              <a:spcAft>
                <a:spcPts val="0"/>
              </a:spcAft>
              <a:buClr>
                <a:schemeClr val="dk1"/>
              </a:buClr>
              <a:buSzPts val="1100"/>
              <a:buFont typeface="Arial"/>
              <a:buNone/>
            </a:pPr>
            <a:r>
              <a:rPr lang="en" sz="2800">
                <a:solidFill>
                  <a:srgbClr val="0C300C"/>
                </a:solidFill>
                <a:latin typeface="Cormorant Garamond"/>
                <a:ea typeface="Cormorant Garamond"/>
                <a:cs typeface="Cormorant Garamond"/>
                <a:sym typeface="Cormorant Garamond"/>
              </a:rPr>
              <a:t>How then will they call on him in whom they have not believed? And how are they to believe in him of whom they have never heard? And how are they to hear without someone preaching? And how are they to preach unless they are sent? </a:t>
            </a:r>
            <a:endParaRPr sz="2800">
              <a:solidFill>
                <a:srgbClr val="0C300C"/>
              </a:solidFill>
              <a:latin typeface="Cormorant Garamond"/>
              <a:ea typeface="Cormorant Garamond"/>
              <a:cs typeface="Cormorant Garamond"/>
              <a:sym typeface="Cormorant Garamond"/>
            </a:endParaRPr>
          </a:p>
        </p:txBody>
      </p:sp>
      <p:sp>
        <p:nvSpPr>
          <p:cNvPr id="96" name="Google Shape;96;p18"/>
          <p:cNvSpPr txBox="1"/>
          <p:nvPr/>
        </p:nvSpPr>
        <p:spPr>
          <a:xfrm>
            <a:off x="1036775" y="1400575"/>
            <a:ext cx="6996300" cy="231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200">
                <a:solidFill>
                  <a:srgbClr val="0C300C"/>
                </a:solidFill>
                <a:latin typeface="Cormorant Garamond SemiBold"/>
                <a:ea typeface="Cormorant Garamond SemiBold"/>
                <a:cs typeface="Cormorant Garamond SemiBold"/>
                <a:sym typeface="Cormorant Garamond SemiBold"/>
              </a:rPr>
              <a:t>Psalm 86:9</a:t>
            </a:r>
            <a:endParaRPr sz="3200">
              <a:solidFill>
                <a:srgbClr val="0C300C"/>
              </a:solidFill>
              <a:latin typeface="Cormorant Garamond SemiBold"/>
              <a:ea typeface="Cormorant Garamond SemiBold"/>
              <a:cs typeface="Cormorant Garamond SemiBold"/>
              <a:sym typeface="Cormorant Garamond SemiBold"/>
            </a:endParaRPr>
          </a:p>
          <a:p>
            <a:pPr indent="0" lvl="0" marL="0" rtl="0" algn="ctr">
              <a:spcBef>
                <a:spcPts val="0"/>
              </a:spcBef>
              <a:spcAft>
                <a:spcPts val="0"/>
              </a:spcAft>
              <a:buClr>
                <a:schemeClr val="dk1"/>
              </a:buClr>
              <a:buSzPts val="1100"/>
              <a:buFont typeface="Arial"/>
              <a:buNone/>
            </a:pPr>
            <a:r>
              <a:rPr lang="en" sz="2800">
                <a:solidFill>
                  <a:srgbClr val="0C300C"/>
                </a:solidFill>
                <a:latin typeface="Cormorant Garamond Light"/>
                <a:ea typeface="Cormorant Garamond Light"/>
                <a:cs typeface="Cormorant Garamond Light"/>
                <a:sym typeface="Cormorant Garamond Light"/>
              </a:rPr>
              <a:t>All the nations you have made shall come</a:t>
            </a:r>
            <a:endParaRPr sz="2800">
              <a:solidFill>
                <a:srgbClr val="0C300C"/>
              </a:solidFill>
              <a:latin typeface="Cormorant Garamond Light"/>
              <a:ea typeface="Cormorant Garamond Light"/>
              <a:cs typeface="Cormorant Garamond Light"/>
              <a:sym typeface="Cormorant Garamond Light"/>
            </a:endParaRPr>
          </a:p>
          <a:p>
            <a:pPr indent="0" lvl="0" marL="0" rtl="0" algn="ctr">
              <a:lnSpc>
                <a:spcPct val="115000"/>
              </a:lnSpc>
              <a:spcBef>
                <a:spcPts val="0"/>
              </a:spcBef>
              <a:spcAft>
                <a:spcPts val="0"/>
              </a:spcAft>
              <a:buClr>
                <a:schemeClr val="dk1"/>
              </a:buClr>
              <a:buSzPts val="1100"/>
              <a:buFont typeface="Arial"/>
              <a:buNone/>
            </a:pPr>
            <a:r>
              <a:rPr lang="en" sz="2800">
                <a:solidFill>
                  <a:srgbClr val="0C300C"/>
                </a:solidFill>
                <a:latin typeface="Cormorant Garamond Light"/>
                <a:ea typeface="Cormorant Garamond Light"/>
                <a:cs typeface="Cormorant Garamond Light"/>
                <a:sym typeface="Cormorant Garamond Light"/>
              </a:rPr>
              <a:t>and worship before you, O Lord,</a:t>
            </a:r>
            <a:endParaRPr sz="2800">
              <a:solidFill>
                <a:srgbClr val="0C300C"/>
              </a:solidFill>
              <a:latin typeface="Cormorant Garamond Light"/>
              <a:ea typeface="Cormorant Garamond Light"/>
              <a:cs typeface="Cormorant Garamond Light"/>
              <a:sym typeface="Cormorant Garamond Light"/>
            </a:endParaRPr>
          </a:p>
          <a:p>
            <a:pPr indent="0" lvl="0" marL="0" rtl="0" algn="ctr">
              <a:lnSpc>
                <a:spcPct val="115000"/>
              </a:lnSpc>
              <a:spcBef>
                <a:spcPts val="0"/>
              </a:spcBef>
              <a:spcAft>
                <a:spcPts val="0"/>
              </a:spcAft>
              <a:buClr>
                <a:schemeClr val="dk1"/>
              </a:buClr>
              <a:buSzPts val="1100"/>
              <a:buFont typeface="Arial"/>
              <a:buNone/>
            </a:pPr>
            <a:r>
              <a:rPr lang="en" sz="2800">
                <a:solidFill>
                  <a:srgbClr val="0C300C"/>
                </a:solidFill>
                <a:latin typeface="Cormorant Garamond Light"/>
                <a:ea typeface="Cormorant Garamond Light"/>
                <a:cs typeface="Cormorant Garamond Light"/>
                <a:sym typeface="Cormorant Garamond Light"/>
              </a:rPr>
              <a:t>and shall glorify your name.</a:t>
            </a:r>
            <a:endParaRPr sz="2800">
              <a:solidFill>
                <a:srgbClr val="0C300C"/>
              </a:solidFill>
              <a:latin typeface="Cormorant Garamond Light"/>
              <a:ea typeface="Cormorant Garamond Light"/>
              <a:cs typeface="Cormorant Garamond Light"/>
              <a:sym typeface="Cormorant Garamond Light"/>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400"/>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400"/>
                                        <p:tgtEl>
                                          <p:spTgt spid="93"/>
                                        </p:tgtEl>
                                      </p:cBhvr>
                                    </p:animEffect>
                                  </p:childTnLst>
                                </p:cTn>
                              </p:par>
                              <p:par>
                                <p:cTn fill="hold" nodeType="withEffect" presetClass="exit" presetID="1" presetSubtype="0">
                                  <p:stCondLst>
                                    <p:cond delay="0"/>
                                  </p:stCondLst>
                                  <p:childTnLst>
                                    <p:set>
                                      <p:cBhvr>
                                        <p:cTn dur="1" fill="hold">
                                          <p:stCondLst>
                                            <p:cond delay="0"/>
                                          </p:stCondLst>
                                        </p:cTn>
                                        <p:tgtEl>
                                          <p:spTgt spid="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400"/>
                                        <p:tgtEl>
                                          <p:spTgt spid="96"/>
                                        </p:tgtEl>
                                      </p:cBhvr>
                                    </p:animEffect>
                                  </p:childTnLst>
                                </p:cTn>
                              </p:par>
                              <p:par>
                                <p:cTn fill="hold" nodeType="withEffect" presetClass="exit" presetID="1" presetSubtype="0">
                                  <p:stCondLst>
                                    <p:cond delay="0"/>
                                  </p:stCondLst>
                                  <p:childTnLst>
                                    <p:set>
                                      <p:cBhvr>
                                        <p:cTn dur="1" fill="hold">
                                          <p:stCondLst>
                                            <p:cond delay="0"/>
                                          </p:stCondLst>
                                        </p:cTn>
                                        <p:tgtEl>
                                          <p:spTgt spid="9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9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EF"/>
        </a:solidFill>
      </p:bgPr>
    </p:bg>
    <p:spTree>
      <p:nvGrpSpPr>
        <p:cNvPr id="100" name="Shape 100"/>
        <p:cNvGrpSpPr/>
        <p:nvPr/>
      </p:nvGrpSpPr>
      <p:grpSpPr>
        <a:xfrm>
          <a:off x="0" y="0"/>
          <a:ext cx="0" cy="0"/>
          <a:chOff x="0" y="0"/>
          <a:chExt cx="0" cy="0"/>
        </a:xfrm>
      </p:grpSpPr>
      <p:pic>
        <p:nvPicPr>
          <p:cNvPr id="101" name="Google Shape;101;p19"/>
          <p:cNvPicPr preferRelativeResize="0"/>
          <p:nvPr/>
        </p:nvPicPr>
        <p:blipFill rotWithShape="1">
          <a:blip r:embed="rId3">
            <a:alphaModFix/>
          </a:blip>
          <a:srcRect b="4807" l="0" r="0" t="0"/>
          <a:stretch/>
        </p:blipFill>
        <p:spPr>
          <a:xfrm>
            <a:off x="1004788" y="0"/>
            <a:ext cx="7134414" cy="5143501"/>
          </a:xfrm>
          <a:prstGeom prst="rect">
            <a:avLst/>
          </a:prstGeom>
          <a:noFill/>
          <a:ln>
            <a:noFill/>
          </a:ln>
        </p:spPr>
      </p:pic>
      <p:pic>
        <p:nvPicPr>
          <p:cNvPr id="102" name="Google Shape;102;p19"/>
          <p:cNvPicPr preferRelativeResize="0"/>
          <p:nvPr/>
        </p:nvPicPr>
        <p:blipFill rotWithShape="1">
          <a:blip r:embed="rId4">
            <a:alphaModFix/>
          </a:blip>
          <a:srcRect b="0" l="4861" r="0" t="0"/>
          <a:stretch/>
        </p:blipFill>
        <p:spPr>
          <a:xfrm>
            <a:off x="7948750" y="3934850"/>
            <a:ext cx="1042800" cy="1095900"/>
          </a:xfrm>
          <a:prstGeom prst="flowChartConnector">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EF"/>
        </a:solidFill>
      </p:bgPr>
    </p:bg>
    <p:spTree>
      <p:nvGrpSpPr>
        <p:cNvPr id="106" name="Shape 106"/>
        <p:cNvGrpSpPr/>
        <p:nvPr/>
      </p:nvGrpSpPr>
      <p:grpSpPr>
        <a:xfrm>
          <a:off x="0" y="0"/>
          <a:ext cx="0" cy="0"/>
          <a:chOff x="0" y="0"/>
          <a:chExt cx="0" cy="0"/>
        </a:xfrm>
      </p:grpSpPr>
      <p:pic>
        <p:nvPicPr>
          <p:cNvPr id="107" name="Google Shape;107;p20"/>
          <p:cNvPicPr preferRelativeResize="0"/>
          <p:nvPr/>
        </p:nvPicPr>
        <p:blipFill rotWithShape="1">
          <a:blip r:embed="rId3">
            <a:alphaModFix/>
          </a:blip>
          <a:srcRect b="4571" l="0" r="0" t="0"/>
          <a:stretch/>
        </p:blipFill>
        <p:spPr>
          <a:xfrm>
            <a:off x="994625" y="0"/>
            <a:ext cx="7116380" cy="5143501"/>
          </a:xfrm>
          <a:prstGeom prst="rect">
            <a:avLst/>
          </a:prstGeom>
          <a:noFill/>
          <a:ln>
            <a:noFill/>
          </a:ln>
        </p:spPr>
      </p:pic>
      <p:pic>
        <p:nvPicPr>
          <p:cNvPr id="108" name="Google Shape;108;p20"/>
          <p:cNvPicPr preferRelativeResize="0"/>
          <p:nvPr/>
        </p:nvPicPr>
        <p:blipFill rotWithShape="1">
          <a:blip r:embed="rId4">
            <a:alphaModFix/>
          </a:blip>
          <a:srcRect b="0" l="4861" r="0" t="0"/>
          <a:stretch/>
        </p:blipFill>
        <p:spPr>
          <a:xfrm>
            <a:off x="7948750" y="3934850"/>
            <a:ext cx="1042800" cy="1095900"/>
          </a:xfrm>
          <a:prstGeom prst="flowChartConnector">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0EF"/>
        </a:solidFill>
      </p:bgPr>
    </p:bg>
    <p:spTree>
      <p:nvGrpSpPr>
        <p:cNvPr id="112" name="Shape 112"/>
        <p:cNvGrpSpPr/>
        <p:nvPr/>
      </p:nvGrpSpPr>
      <p:grpSpPr>
        <a:xfrm>
          <a:off x="0" y="0"/>
          <a:ext cx="0" cy="0"/>
          <a:chOff x="0" y="0"/>
          <a:chExt cx="0" cy="0"/>
        </a:xfrm>
      </p:grpSpPr>
      <p:pic>
        <p:nvPicPr>
          <p:cNvPr id="113" name="Google Shape;113;p21"/>
          <p:cNvPicPr preferRelativeResize="0"/>
          <p:nvPr/>
        </p:nvPicPr>
        <p:blipFill>
          <a:blip r:embed="rId3">
            <a:alphaModFix/>
          </a:blip>
          <a:stretch>
            <a:fillRect/>
          </a:stretch>
        </p:blipFill>
        <p:spPr>
          <a:xfrm>
            <a:off x="5966600" y="418625"/>
            <a:ext cx="2812725" cy="4449825"/>
          </a:xfrm>
          <a:prstGeom prst="rect">
            <a:avLst/>
          </a:prstGeom>
          <a:noFill/>
          <a:ln>
            <a:noFill/>
          </a:ln>
        </p:spPr>
      </p:pic>
      <p:sp>
        <p:nvSpPr>
          <p:cNvPr id="114" name="Google Shape;114;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20">
                <a:solidFill>
                  <a:srgbClr val="0C300C"/>
                </a:solidFill>
                <a:latin typeface="Cormorant Garamond Medium"/>
                <a:ea typeface="Cormorant Garamond Medium"/>
                <a:cs typeface="Cormorant Garamond Medium"/>
                <a:sym typeface="Cormorant Garamond Medium"/>
              </a:rPr>
              <a:t>Facts about International Students</a:t>
            </a:r>
            <a:endParaRPr sz="3020">
              <a:solidFill>
                <a:srgbClr val="0C300C"/>
              </a:solidFill>
              <a:latin typeface="Cormorant Garamond Medium"/>
              <a:ea typeface="Cormorant Garamond Medium"/>
              <a:cs typeface="Cormorant Garamond Medium"/>
              <a:sym typeface="Cormorant Garamond Medium"/>
            </a:endParaRPr>
          </a:p>
        </p:txBody>
      </p:sp>
      <p:sp>
        <p:nvSpPr>
          <p:cNvPr id="115" name="Google Shape;115;p21"/>
          <p:cNvSpPr txBox="1"/>
          <p:nvPr/>
        </p:nvSpPr>
        <p:spPr>
          <a:xfrm>
            <a:off x="428975" y="1316200"/>
            <a:ext cx="5971200" cy="2308800"/>
          </a:xfrm>
          <a:prstGeom prst="rect">
            <a:avLst/>
          </a:prstGeom>
          <a:noFill/>
          <a:ln>
            <a:noFill/>
          </a:ln>
        </p:spPr>
        <p:txBody>
          <a:bodyPr anchorCtr="0" anchor="t" bIns="91425" lIns="91425" spcFirstLastPara="1" rIns="91425" wrap="square" tIns="91425">
            <a:spAutoFit/>
          </a:bodyPr>
          <a:lstStyle/>
          <a:p>
            <a:pPr indent="-374650" lvl="0" marL="457200" rtl="0" algn="l">
              <a:spcBef>
                <a:spcPts val="0"/>
              </a:spcBef>
              <a:spcAft>
                <a:spcPts val="0"/>
              </a:spcAft>
              <a:buSzPts val="2300"/>
              <a:buFont typeface="Cormorant Garamond Light"/>
              <a:buChar char="●"/>
            </a:pPr>
            <a:r>
              <a:rPr lang="en" sz="2300">
                <a:latin typeface="Cormorant Garamond Light"/>
                <a:ea typeface="Cormorant Garamond Light"/>
                <a:cs typeface="Cormorant Garamond Light"/>
                <a:sym typeface="Cormorant Garamond Light"/>
              </a:rPr>
              <a:t>Hard to </a:t>
            </a:r>
            <a:r>
              <a:rPr lang="en" sz="2300">
                <a:latin typeface="Cormorant Garamond Light"/>
                <a:ea typeface="Cormorant Garamond Light"/>
                <a:cs typeface="Cormorant Garamond Light"/>
                <a:sym typeface="Cormorant Garamond Light"/>
              </a:rPr>
              <a:t>assimilate</a:t>
            </a:r>
            <a:endParaRPr sz="2300">
              <a:latin typeface="Cormorant Garamond Light"/>
              <a:ea typeface="Cormorant Garamond Light"/>
              <a:cs typeface="Cormorant Garamond Light"/>
              <a:sym typeface="Cormorant Garamond Light"/>
            </a:endParaRPr>
          </a:p>
          <a:p>
            <a:pPr indent="-374650" lvl="0" marL="457200" rtl="0" algn="l">
              <a:spcBef>
                <a:spcPts val="0"/>
              </a:spcBef>
              <a:spcAft>
                <a:spcPts val="0"/>
              </a:spcAft>
              <a:buSzPts val="2300"/>
              <a:buFont typeface="Cormorant Garamond Light"/>
              <a:buChar char="●"/>
            </a:pPr>
            <a:r>
              <a:rPr lang="en" sz="2300">
                <a:latin typeface="Cormorant Garamond Light"/>
                <a:ea typeface="Cormorant Garamond Light"/>
                <a:cs typeface="Cormorant Garamond Light"/>
                <a:sym typeface="Cormorant Garamond Light"/>
              </a:rPr>
              <a:t>Loneliness</a:t>
            </a:r>
            <a:endParaRPr sz="2300">
              <a:latin typeface="Cormorant Garamond Light"/>
              <a:ea typeface="Cormorant Garamond Light"/>
              <a:cs typeface="Cormorant Garamond Light"/>
              <a:sym typeface="Cormorant Garamond Light"/>
            </a:endParaRPr>
          </a:p>
          <a:p>
            <a:pPr indent="-374650" lvl="0" marL="457200" rtl="0" algn="l">
              <a:spcBef>
                <a:spcPts val="0"/>
              </a:spcBef>
              <a:spcAft>
                <a:spcPts val="0"/>
              </a:spcAft>
              <a:buSzPts val="2300"/>
              <a:buFont typeface="Cormorant Garamond Light"/>
              <a:buChar char="●"/>
            </a:pPr>
            <a:r>
              <a:rPr lang="en" sz="2300">
                <a:latin typeface="Cormorant Garamond Light"/>
                <a:ea typeface="Cormorant Garamond Light"/>
                <a:cs typeface="Cormorant Garamond Light"/>
                <a:sym typeface="Cormorant Garamond Light"/>
              </a:rPr>
              <a:t>Intelligent</a:t>
            </a:r>
            <a:endParaRPr sz="2300">
              <a:latin typeface="Cormorant Garamond Light"/>
              <a:ea typeface="Cormorant Garamond Light"/>
              <a:cs typeface="Cormorant Garamond Light"/>
              <a:sym typeface="Cormorant Garamond Light"/>
            </a:endParaRPr>
          </a:p>
          <a:p>
            <a:pPr indent="-374650" lvl="0" marL="457200" rtl="0" algn="l">
              <a:spcBef>
                <a:spcPts val="0"/>
              </a:spcBef>
              <a:spcAft>
                <a:spcPts val="0"/>
              </a:spcAft>
              <a:buSzPts val="2300"/>
              <a:buFont typeface="Cormorant Garamond Light"/>
              <a:buChar char="●"/>
            </a:pPr>
            <a:r>
              <a:rPr lang="en" sz="2300">
                <a:latin typeface="Cormorant Garamond Light"/>
                <a:ea typeface="Cormorant Garamond Light"/>
                <a:cs typeface="Cormorant Garamond Light"/>
                <a:sym typeface="Cormorant Garamond Light"/>
              </a:rPr>
              <a:t>Rich cultural background</a:t>
            </a:r>
            <a:endParaRPr sz="2300">
              <a:latin typeface="Cormorant Garamond Light"/>
              <a:ea typeface="Cormorant Garamond Light"/>
              <a:cs typeface="Cormorant Garamond Light"/>
              <a:sym typeface="Cormorant Garamond Light"/>
            </a:endParaRPr>
          </a:p>
          <a:p>
            <a:pPr indent="-374650" lvl="0" marL="457200" rtl="0" algn="l">
              <a:spcBef>
                <a:spcPts val="0"/>
              </a:spcBef>
              <a:spcAft>
                <a:spcPts val="0"/>
              </a:spcAft>
              <a:buSzPts val="2300"/>
              <a:buFont typeface="Cormorant Garamond Light"/>
              <a:buChar char="●"/>
            </a:pPr>
            <a:r>
              <a:rPr lang="en" sz="2300">
                <a:latin typeface="Cormorant Garamond Light"/>
                <a:ea typeface="Cormorant Garamond Light"/>
                <a:cs typeface="Cormorant Garamond Light"/>
                <a:sym typeface="Cormorant Garamond Light"/>
              </a:rPr>
              <a:t>Open minded</a:t>
            </a:r>
            <a:endParaRPr sz="2300">
              <a:latin typeface="Cormorant Garamond Light"/>
              <a:ea typeface="Cormorant Garamond Light"/>
              <a:cs typeface="Cormorant Garamond Light"/>
              <a:sym typeface="Cormorant Garamond Light"/>
            </a:endParaRPr>
          </a:p>
          <a:p>
            <a:pPr indent="-374650" lvl="0" marL="457200" rtl="0" algn="l">
              <a:spcBef>
                <a:spcPts val="0"/>
              </a:spcBef>
              <a:spcAft>
                <a:spcPts val="0"/>
              </a:spcAft>
              <a:buSzPts val="2300"/>
              <a:buFont typeface="Cormorant Garamond Light"/>
              <a:buChar char="●"/>
            </a:pPr>
            <a:r>
              <a:rPr lang="en" sz="2300">
                <a:latin typeface="Cormorant Garamond Light"/>
                <a:ea typeface="Cormorant Garamond Light"/>
                <a:cs typeface="Cormorant Garamond Light"/>
                <a:sym typeface="Cormorant Garamond Light"/>
              </a:rPr>
              <a:t>Plans to return back home</a:t>
            </a:r>
            <a:endParaRPr sz="2300">
              <a:latin typeface="Cormorant Garamond Light"/>
              <a:ea typeface="Cormorant Garamond Light"/>
              <a:cs typeface="Cormorant Garamond Light"/>
              <a:sym typeface="Cormorant Garamond Light"/>
            </a:endParaRPr>
          </a:p>
        </p:txBody>
      </p:sp>
      <p:pic>
        <p:nvPicPr>
          <p:cNvPr id="116" name="Google Shape;116;p21"/>
          <p:cNvPicPr preferRelativeResize="0"/>
          <p:nvPr/>
        </p:nvPicPr>
        <p:blipFill rotWithShape="1">
          <a:blip r:embed="rId4">
            <a:alphaModFix/>
          </a:blip>
          <a:srcRect b="0" l="4861" r="0" t="0"/>
          <a:stretch/>
        </p:blipFill>
        <p:spPr>
          <a:xfrm>
            <a:off x="7948750" y="3934850"/>
            <a:ext cx="1042800" cy="1095900"/>
          </a:xfrm>
          <a:prstGeom prst="flowChartConnector">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4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400"/>
                                        <p:tgtEl>
                                          <p:spTgt spid="1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Effect filter="fade" transition="in">
                                      <p:cBhvr>
                                        <p:cTn dur="400"/>
                                        <p:tgtEl>
                                          <p:spTgt spid="1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animEffect filter="fade" transition="in">
                                      <p:cBhvr>
                                        <p:cTn dur="400"/>
                                        <p:tgtEl>
                                          <p:spTgt spid="1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3" st="3"/>
                                            </p:txEl>
                                          </p:spTgt>
                                        </p:tgtEl>
                                        <p:attrNameLst>
                                          <p:attrName>style.visibility</p:attrName>
                                        </p:attrNameLst>
                                      </p:cBhvr>
                                      <p:to>
                                        <p:strVal val="visible"/>
                                      </p:to>
                                    </p:set>
                                    <p:animEffect filter="fade" transition="in">
                                      <p:cBhvr>
                                        <p:cTn dur="400"/>
                                        <p:tgtEl>
                                          <p:spTgt spid="1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4" st="4"/>
                                            </p:txEl>
                                          </p:spTgt>
                                        </p:tgtEl>
                                        <p:attrNameLst>
                                          <p:attrName>style.visibility</p:attrName>
                                        </p:attrNameLst>
                                      </p:cBhvr>
                                      <p:to>
                                        <p:strVal val="visible"/>
                                      </p:to>
                                    </p:set>
                                    <p:animEffect filter="fade" transition="in">
                                      <p:cBhvr>
                                        <p:cTn dur="400"/>
                                        <p:tgtEl>
                                          <p:spTgt spid="11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5" st="5"/>
                                            </p:txEl>
                                          </p:spTgt>
                                        </p:tgtEl>
                                        <p:attrNameLst>
                                          <p:attrName>style.visibility</p:attrName>
                                        </p:attrNameLst>
                                      </p:cBhvr>
                                      <p:to>
                                        <p:strVal val="visible"/>
                                      </p:to>
                                    </p:set>
                                    <p:animEffect filter="fade" transition="in">
                                      <p:cBhvr>
                                        <p:cTn dur="400"/>
                                        <p:tgtEl>
                                          <p:spTgt spid="11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